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5143500" type="screen16x9"/>
  <p:notesSz cx="6858000" cy="9144000"/>
  <p:embeddedFontLst>
    <p:embeddedFont>
      <p:font typeface="Fira Sans Extra Condensed" panose="020F05020202040302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Medium" panose="020F0502020204030204" pitchFamily="34" charset="0"/>
      <p:regular r:id="rId33"/>
      <p:bold r:id="rId34"/>
      <p:italic r:id="rId35"/>
      <p:boldItalic r:id="rId36"/>
    </p:embeddedFont>
    <p:embeddedFont>
      <p:font typeface="Roboto Thin" panose="020F03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14C276-3268-4E38-A6E1-AA135CFC0C23}">
  <a:tblStyle styleId="{4314C276-3268-4E38-A6E1-AA135CFC0C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6"/>
  </p:normalViewPr>
  <p:slideViewPr>
    <p:cSldViewPr snapToGrid="0">
      <p:cViewPr varScale="1">
        <p:scale>
          <a:sx n="135" d="100"/>
          <a:sy n="135" d="100"/>
        </p:scale>
        <p:origin x="960" y="168"/>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nalyticsindiamag.com/7-types-classification-algorithm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Catboost" TargetMode="External"/><Relationship Id="rId5" Type="http://schemas.openxmlformats.org/officeDocument/2006/relationships/hyperlink" Target="https://www.nvidia.com/en-us/glossary/data-science/xgboost/" TargetMode="External"/><Relationship Id="rId4" Type="http://schemas.openxmlformats.org/officeDocument/2006/relationships/hyperlink" Target="https://towardsdatascience.com/lightgbm-vs-xgboost-which-algorithm-win-the-race-1ff7dd4917d"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1266b9b2f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1266b9b2f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1bb8c6533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1bb8c6533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a:t>
            </a:r>
            <a:endParaRPr/>
          </a:p>
          <a:p>
            <a:pPr marL="0" lvl="0" indent="0" algn="l" rtl="0">
              <a:spcBef>
                <a:spcPts val="0"/>
              </a:spcBef>
              <a:spcAft>
                <a:spcPts val="0"/>
              </a:spcAft>
              <a:buNone/>
            </a:pPr>
            <a:r>
              <a:rPr lang="en" u="sng">
                <a:solidFill>
                  <a:schemeClr val="hlink"/>
                </a:solidFill>
                <a:hlinkClick r:id="rId3"/>
              </a:rPr>
              <a:t>https://analyticsindiamag.com/7-types-classification-algorithms/</a:t>
            </a:r>
            <a:endParaRPr/>
          </a:p>
          <a:p>
            <a:pPr marL="0" lvl="0" indent="0" algn="l" rtl="0">
              <a:spcBef>
                <a:spcPts val="0"/>
              </a:spcBef>
              <a:spcAft>
                <a:spcPts val="0"/>
              </a:spcAft>
              <a:buNone/>
            </a:pPr>
            <a:r>
              <a:rPr lang="en" u="sng">
                <a:solidFill>
                  <a:schemeClr val="hlink"/>
                </a:solidFill>
                <a:hlinkClick r:id="rId4"/>
              </a:rPr>
              <a:t>https://towardsdatascience.com/lightgbm-vs-xgboost-which-algorithm-win-the-race-1ff7dd4917d</a:t>
            </a:r>
            <a:endParaRPr/>
          </a:p>
          <a:p>
            <a:pPr marL="0" lvl="0" indent="0" algn="l" rtl="0">
              <a:spcBef>
                <a:spcPts val="0"/>
              </a:spcBef>
              <a:spcAft>
                <a:spcPts val="0"/>
              </a:spcAft>
              <a:buNone/>
            </a:pPr>
            <a:r>
              <a:rPr lang="en" u="sng">
                <a:solidFill>
                  <a:schemeClr val="hlink"/>
                </a:solidFill>
                <a:hlinkClick r:id="rId5"/>
              </a:rPr>
              <a:t>https://www.nvidia.com/en-us/glossary/data-science/xgboost/</a:t>
            </a:r>
            <a:endParaRPr/>
          </a:p>
          <a:p>
            <a:pPr marL="0" lvl="0" indent="0" algn="l" rtl="0">
              <a:spcBef>
                <a:spcPts val="0"/>
              </a:spcBef>
              <a:spcAft>
                <a:spcPts val="0"/>
              </a:spcAft>
              <a:buNone/>
            </a:pPr>
            <a:r>
              <a:rPr lang="en" u="sng">
                <a:solidFill>
                  <a:schemeClr val="hlink"/>
                </a:solidFill>
                <a:hlinkClick r:id="rId6"/>
              </a:rPr>
              <a:t>https://en.wikipedia.org/wiki/Catboost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9b759f9c7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29b759f9c7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bb8c6533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1bb8c6533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bb8c65332_0_1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1bb8c65332_0_1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bb8c65332_0_1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bb8c65332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1266b9b2f_0_2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1266b9b2f_0_2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28cd5ce93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28cd5ce93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f88550721b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f88550721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28cd5ce93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28cd5ce93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29b759f9c7_2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29b759f9c7_2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8cd5ce93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8cd5ce93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29b759f9c7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29b759f9c7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29b759f9c7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29b759f9c7_2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29b759f9c7_2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29b759f9c7_2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01266b9b2f_0_2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01266b9b2f_0_2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bbc2e0f3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1bbc2e0f3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1bb8c6533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1bb8c6533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1266b9b2f_0_1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1266b9b2f_0_1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390c0721e0bc4a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390c0721e0bc4a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9b759f9c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9b759f9c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8cd5ce93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8cd5ce93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radient_boosting"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makeadifference.media/mental/world-suicide-prevention-day-2021-how-to-spot-signs-of-low-mental-health-in-workplac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www.talkspace.com/blog/suicide-prevention-toolkit-ending-negative-cycle-addict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tesisymasters.com.ar/conclusion-ejemplo/"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hazards.org/suicid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accountingweb.com/practice/practice-excellence/5-process-improvement-strategy-trends-of-future-ready-firm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www.rand.org/pubs/periodicals/health-quarterly/issues/v5/n2/09.html" TargetMode="External"/><Relationship Id="rId3" Type="http://schemas.openxmlformats.org/officeDocument/2006/relationships/hyperlink" Target="https://analyticsindiamag.com/7-types-classification-algorithms/" TargetMode="External"/><Relationship Id="rId7" Type="http://schemas.openxmlformats.org/officeDocument/2006/relationships/hyperlink" Target="https://healthitanalytics.com/news/suicide-risk-prediction-models-prove-cost-effective-in-healthcare"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en.wikipedia.org/wiki/Catboost" TargetMode="External"/><Relationship Id="rId5" Type="http://schemas.openxmlformats.org/officeDocument/2006/relationships/hyperlink" Target="https://www.nvidia.com/en-us/glossary/data-science/xgboost/" TargetMode="External"/><Relationship Id="rId4" Type="http://schemas.openxmlformats.org/officeDocument/2006/relationships/hyperlink" Target="https://towardsdatascience.com/lightgbm-vs-xgboost-which-algorithm-win-the-race-1ff7dd4917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solvexia.com/blog/manual-data-processing-the-secrets-of-automati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gooddata.com/blog/how-build-logical-data-models-scale-analytical-applic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17" name="Google Shape;117;p17"/>
          <p:cNvSpPr/>
          <p:nvPr/>
        </p:nvSpPr>
        <p:spPr>
          <a:xfrm rot="2700000">
            <a:off x="2092037" y="1268987"/>
            <a:ext cx="748826" cy="748826"/>
          </a:xfrm>
          <a:prstGeom prst="roundRect">
            <a:avLst>
              <a:gd name="adj" fmla="val 16667"/>
            </a:avLst>
          </a:prstGeom>
          <a:solidFill>
            <a:srgbClr val="C79DA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2700000">
            <a:off x="4031537" y="1268987"/>
            <a:ext cx="748826" cy="748826"/>
          </a:xfrm>
          <a:prstGeom prst="roundRect">
            <a:avLst>
              <a:gd name="adj" fmla="val 16667"/>
            </a:avLst>
          </a:prstGeom>
          <a:solidFill>
            <a:srgbClr val="A6859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rot="2700000">
            <a:off x="5898137" y="1260837"/>
            <a:ext cx="748826" cy="748826"/>
          </a:xfrm>
          <a:prstGeom prst="roundRect">
            <a:avLst>
              <a:gd name="adj" fmla="val 16667"/>
            </a:avLst>
          </a:prstGeom>
          <a:solidFill>
            <a:srgbClr val="635671">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rot="2700000">
            <a:off x="1191287" y="3333037"/>
            <a:ext cx="748826" cy="748826"/>
          </a:xfrm>
          <a:prstGeom prst="roundRect">
            <a:avLst>
              <a:gd name="adj" fmla="val 16667"/>
            </a:avLst>
          </a:prstGeom>
          <a:solidFill>
            <a:srgbClr val="423E5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7"/>
          <p:cNvGrpSpPr/>
          <p:nvPr/>
        </p:nvGrpSpPr>
        <p:grpSpPr>
          <a:xfrm>
            <a:off x="1622775" y="958539"/>
            <a:ext cx="1687200" cy="1782861"/>
            <a:chOff x="3375375" y="958539"/>
            <a:chExt cx="1687200" cy="1782861"/>
          </a:xfrm>
        </p:grpSpPr>
        <p:sp>
          <p:nvSpPr>
            <p:cNvPr id="122" name="Google Shape;122;p17"/>
            <p:cNvSpPr txBox="1"/>
            <p:nvPr/>
          </p:nvSpPr>
          <p:spPr>
            <a:xfrm>
              <a:off x="3375375" y="2172900"/>
              <a:ext cx="1687200" cy="56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a:ea typeface="Fira Sans Extra Condensed"/>
                  <a:cs typeface="Fira Sans Extra Condensed"/>
                  <a:sym typeface="Fira Sans Extra Condensed"/>
                </a:rPr>
                <a:t>Business Goals</a:t>
              </a:r>
              <a:endParaRPr>
                <a:latin typeface="Fira Sans Extra Condensed"/>
                <a:ea typeface="Fira Sans Extra Condensed"/>
                <a:cs typeface="Fira Sans Extra Condensed"/>
                <a:sym typeface="Fira Sans Extra Condensed"/>
              </a:endParaRPr>
            </a:p>
          </p:txBody>
        </p:sp>
        <p:sp>
          <p:nvSpPr>
            <p:cNvPr id="123" name="Google Shape;123;p17"/>
            <p:cNvSpPr/>
            <p:nvPr/>
          </p:nvSpPr>
          <p:spPr>
            <a:xfrm>
              <a:off x="4343438" y="958539"/>
              <a:ext cx="595200" cy="59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24" name="Google Shape;124;p17"/>
          <p:cNvGrpSpPr/>
          <p:nvPr/>
        </p:nvGrpSpPr>
        <p:grpSpPr>
          <a:xfrm>
            <a:off x="3257530" y="958539"/>
            <a:ext cx="2428500" cy="1935261"/>
            <a:chOff x="4857730" y="958539"/>
            <a:chExt cx="2428500" cy="1935261"/>
          </a:xfrm>
        </p:grpSpPr>
        <p:sp>
          <p:nvSpPr>
            <p:cNvPr id="125" name="Google Shape;125;p17"/>
            <p:cNvSpPr txBox="1"/>
            <p:nvPr/>
          </p:nvSpPr>
          <p:spPr>
            <a:xfrm>
              <a:off x="4857730" y="2325300"/>
              <a:ext cx="2428500" cy="56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a:ea typeface="Fira Sans Extra Condensed"/>
                  <a:cs typeface="Fira Sans Extra Condensed"/>
                  <a:sym typeface="Fira Sans Extra Condensed"/>
                </a:rPr>
                <a:t>Data Preprocessing &amp; </a:t>
              </a:r>
              <a:endParaRPr>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a:latin typeface="Fira Sans Extra Condensed"/>
                  <a:ea typeface="Fira Sans Extra Condensed"/>
                  <a:cs typeface="Fira Sans Extra Condensed"/>
                  <a:sym typeface="Fira Sans Extra Condensed"/>
                </a:rPr>
                <a:t>Feature Engineering</a:t>
              </a:r>
              <a:endParaRPr>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a:latin typeface="Roboto"/>
                <a:ea typeface="Roboto"/>
                <a:cs typeface="Roboto"/>
                <a:sym typeface="Roboto"/>
              </a:endParaRPr>
            </a:p>
          </p:txBody>
        </p:sp>
        <p:sp>
          <p:nvSpPr>
            <p:cNvPr id="126" name="Google Shape;126;p17"/>
            <p:cNvSpPr/>
            <p:nvPr/>
          </p:nvSpPr>
          <p:spPr>
            <a:xfrm>
              <a:off x="6056088" y="958539"/>
              <a:ext cx="595200" cy="59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27" name="Google Shape;127;p17"/>
          <p:cNvGrpSpPr/>
          <p:nvPr/>
        </p:nvGrpSpPr>
        <p:grpSpPr>
          <a:xfrm>
            <a:off x="5047950" y="966689"/>
            <a:ext cx="2428500" cy="1766561"/>
            <a:chOff x="3888000" y="2886489"/>
            <a:chExt cx="2428500" cy="1766561"/>
          </a:xfrm>
        </p:grpSpPr>
        <p:sp>
          <p:nvSpPr>
            <p:cNvPr id="128" name="Google Shape;128;p17"/>
            <p:cNvSpPr txBox="1"/>
            <p:nvPr/>
          </p:nvSpPr>
          <p:spPr>
            <a:xfrm>
              <a:off x="3888000" y="4084550"/>
              <a:ext cx="2428500" cy="56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a:ea typeface="Fira Sans Extra Condensed"/>
                  <a:cs typeface="Fira Sans Extra Condensed"/>
                  <a:sym typeface="Fira Sans Extra Condensed"/>
                </a:rPr>
                <a:t>Modeling &amp;</a:t>
              </a:r>
              <a:endParaRPr>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a:latin typeface="Fira Sans Extra Condensed"/>
                  <a:ea typeface="Fira Sans Extra Condensed"/>
                  <a:cs typeface="Fira Sans Extra Condensed"/>
                  <a:sym typeface="Fira Sans Extra Condensed"/>
                </a:rPr>
                <a:t>Performance Evaluation</a:t>
              </a:r>
              <a:endParaRPr>
                <a:latin typeface="Fira Sans Extra Condensed"/>
                <a:ea typeface="Fira Sans Extra Condensed"/>
                <a:cs typeface="Fira Sans Extra Condensed"/>
                <a:sym typeface="Fira Sans Extra Condensed"/>
              </a:endParaRPr>
            </a:p>
          </p:txBody>
        </p:sp>
        <p:sp>
          <p:nvSpPr>
            <p:cNvPr id="129" name="Google Shape;129;p17"/>
            <p:cNvSpPr/>
            <p:nvPr/>
          </p:nvSpPr>
          <p:spPr>
            <a:xfrm>
              <a:off x="5217613" y="2886489"/>
              <a:ext cx="595200" cy="595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30" name="Google Shape;130;p17"/>
          <p:cNvGrpSpPr/>
          <p:nvPr/>
        </p:nvGrpSpPr>
        <p:grpSpPr>
          <a:xfrm>
            <a:off x="722100" y="3038889"/>
            <a:ext cx="1687200" cy="1766561"/>
            <a:chOff x="6056100" y="2886489"/>
            <a:chExt cx="1687200" cy="1766561"/>
          </a:xfrm>
        </p:grpSpPr>
        <p:sp>
          <p:nvSpPr>
            <p:cNvPr id="131" name="Google Shape;131;p17"/>
            <p:cNvSpPr txBox="1"/>
            <p:nvPr/>
          </p:nvSpPr>
          <p:spPr>
            <a:xfrm>
              <a:off x="6056100" y="4084550"/>
              <a:ext cx="1687200" cy="56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Business Recommendations </a:t>
              </a:r>
              <a:endParaRPr>
                <a:latin typeface="Fira Sans Extra Condensed"/>
                <a:ea typeface="Fira Sans Extra Condensed"/>
                <a:cs typeface="Fira Sans Extra Condensed"/>
                <a:sym typeface="Fira Sans Extra Condensed"/>
              </a:endParaRPr>
            </a:p>
          </p:txBody>
        </p:sp>
        <p:sp>
          <p:nvSpPr>
            <p:cNvPr id="132" name="Google Shape;132;p17"/>
            <p:cNvSpPr/>
            <p:nvPr/>
          </p:nvSpPr>
          <p:spPr>
            <a:xfrm>
              <a:off x="7004738" y="2886489"/>
              <a:ext cx="595200" cy="595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sp>
        <p:nvSpPr>
          <p:cNvPr id="133" name="Google Shape;133;p17"/>
          <p:cNvSpPr/>
          <p:nvPr/>
        </p:nvSpPr>
        <p:spPr>
          <a:xfrm rot="2700000">
            <a:off x="3096287" y="3333037"/>
            <a:ext cx="748826" cy="748826"/>
          </a:xfrm>
          <a:prstGeom prst="roundRect">
            <a:avLst>
              <a:gd name="adj" fmla="val 16667"/>
            </a:avLst>
          </a:prstGeom>
          <a:solidFill>
            <a:srgbClr val="423E5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7"/>
          <p:cNvGrpSpPr/>
          <p:nvPr/>
        </p:nvGrpSpPr>
        <p:grpSpPr>
          <a:xfrm>
            <a:off x="2627100" y="3038889"/>
            <a:ext cx="1687200" cy="1766561"/>
            <a:chOff x="6056100" y="2886489"/>
            <a:chExt cx="1687200" cy="1766561"/>
          </a:xfrm>
        </p:grpSpPr>
        <p:sp>
          <p:nvSpPr>
            <p:cNvPr id="135" name="Google Shape;135;p17"/>
            <p:cNvSpPr txBox="1"/>
            <p:nvPr/>
          </p:nvSpPr>
          <p:spPr>
            <a:xfrm>
              <a:off x="6056100" y="4084550"/>
              <a:ext cx="1687200" cy="56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Return on Investment</a:t>
              </a:r>
              <a:endParaRPr>
                <a:latin typeface="Fira Sans Extra Condensed"/>
                <a:ea typeface="Fira Sans Extra Condensed"/>
                <a:cs typeface="Fira Sans Extra Condensed"/>
                <a:sym typeface="Fira Sans Extra Condensed"/>
              </a:endParaRPr>
            </a:p>
          </p:txBody>
        </p:sp>
        <p:sp>
          <p:nvSpPr>
            <p:cNvPr id="136" name="Google Shape;136;p17"/>
            <p:cNvSpPr/>
            <p:nvPr/>
          </p:nvSpPr>
          <p:spPr>
            <a:xfrm>
              <a:off x="7004738" y="2886489"/>
              <a:ext cx="595200" cy="595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grpSp>
      <p:sp>
        <p:nvSpPr>
          <p:cNvPr id="137" name="Google Shape;137;p17"/>
          <p:cNvSpPr/>
          <p:nvPr/>
        </p:nvSpPr>
        <p:spPr>
          <a:xfrm rot="2700000">
            <a:off x="4925087" y="3333037"/>
            <a:ext cx="748826" cy="748826"/>
          </a:xfrm>
          <a:prstGeom prst="roundRect">
            <a:avLst>
              <a:gd name="adj" fmla="val 16667"/>
            </a:avLst>
          </a:prstGeom>
          <a:solidFill>
            <a:srgbClr val="423E5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7"/>
          <p:cNvGrpSpPr/>
          <p:nvPr/>
        </p:nvGrpSpPr>
        <p:grpSpPr>
          <a:xfrm>
            <a:off x="4455900" y="3038889"/>
            <a:ext cx="1687200" cy="1766561"/>
            <a:chOff x="6056100" y="2886489"/>
            <a:chExt cx="1687200" cy="1766561"/>
          </a:xfrm>
        </p:grpSpPr>
        <p:sp>
          <p:nvSpPr>
            <p:cNvPr id="139" name="Google Shape;139;p17"/>
            <p:cNvSpPr txBox="1"/>
            <p:nvPr/>
          </p:nvSpPr>
          <p:spPr>
            <a:xfrm>
              <a:off x="6056100" y="4084550"/>
              <a:ext cx="1687200" cy="56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a:ea typeface="Fira Sans Extra Condensed"/>
                  <a:cs typeface="Fira Sans Extra Condensed"/>
                  <a:sym typeface="Fira Sans Extra Condensed"/>
                </a:rPr>
                <a:t>Conclusion</a:t>
              </a:r>
              <a:endParaRPr>
                <a:latin typeface="Fira Sans Extra Condensed"/>
                <a:ea typeface="Fira Sans Extra Condensed"/>
                <a:cs typeface="Fira Sans Extra Condensed"/>
                <a:sym typeface="Fira Sans Extra Condensed"/>
              </a:endParaRPr>
            </a:p>
          </p:txBody>
        </p:sp>
        <p:sp>
          <p:nvSpPr>
            <p:cNvPr id="140" name="Google Shape;140;p17"/>
            <p:cNvSpPr/>
            <p:nvPr/>
          </p:nvSpPr>
          <p:spPr>
            <a:xfrm>
              <a:off x="7004738" y="2886489"/>
              <a:ext cx="595200" cy="595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06</a:t>
              </a:r>
              <a:endParaRPr sz="1800" b="1">
                <a:solidFill>
                  <a:schemeClr val="lt1"/>
                </a:solidFill>
                <a:latin typeface="Fira Sans Extra Condensed"/>
                <a:ea typeface="Fira Sans Extra Condensed"/>
                <a:cs typeface="Fira Sans Extra Condensed"/>
                <a:sym typeface="Fira Sans Extra Condensed"/>
              </a:endParaRPr>
            </a:p>
          </p:txBody>
        </p:sp>
      </p:grpSp>
      <p:pic>
        <p:nvPicPr>
          <p:cNvPr id="141" name="Google Shape;141;p17"/>
          <p:cNvPicPr preferRelativeResize="0"/>
          <p:nvPr/>
        </p:nvPicPr>
        <p:blipFill>
          <a:blip r:embed="rId3">
            <a:alphaModFix/>
          </a:blip>
          <a:stretch>
            <a:fillRect/>
          </a:stretch>
        </p:blipFill>
        <p:spPr>
          <a:xfrm>
            <a:off x="3219152" y="3494013"/>
            <a:ext cx="426875" cy="426875"/>
          </a:xfrm>
          <a:prstGeom prst="rect">
            <a:avLst/>
          </a:prstGeom>
          <a:noFill/>
          <a:ln>
            <a:noFill/>
          </a:ln>
        </p:spPr>
      </p:pic>
      <p:pic>
        <p:nvPicPr>
          <p:cNvPr id="142" name="Google Shape;142;p17"/>
          <p:cNvPicPr preferRelativeResize="0"/>
          <p:nvPr/>
        </p:nvPicPr>
        <p:blipFill>
          <a:blip r:embed="rId4">
            <a:alphaModFix/>
          </a:blip>
          <a:stretch>
            <a:fillRect/>
          </a:stretch>
        </p:blipFill>
        <p:spPr>
          <a:xfrm>
            <a:off x="6048763" y="1451837"/>
            <a:ext cx="426875" cy="426875"/>
          </a:xfrm>
          <a:prstGeom prst="rect">
            <a:avLst/>
          </a:prstGeom>
          <a:noFill/>
          <a:ln>
            <a:noFill/>
          </a:ln>
        </p:spPr>
      </p:pic>
      <p:pic>
        <p:nvPicPr>
          <p:cNvPr id="143" name="Google Shape;143;p17"/>
          <p:cNvPicPr preferRelativeResize="0"/>
          <p:nvPr/>
        </p:nvPicPr>
        <p:blipFill>
          <a:blip r:embed="rId5">
            <a:alphaModFix/>
          </a:blip>
          <a:stretch>
            <a:fillRect/>
          </a:stretch>
        </p:blipFill>
        <p:spPr>
          <a:xfrm>
            <a:off x="4130675" y="1458800"/>
            <a:ext cx="477626" cy="477626"/>
          </a:xfrm>
          <a:prstGeom prst="rect">
            <a:avLst/>
          </a:prstGeom>
          <a:noFill/>
          <a:ln>
            <a:noFill/>
          </a:ln>
        </p:spPr>
      </p:pic>
      <p:pic>
        <p:nvPicPr>
          <p:cNvPr id="144" name="Google Shape;144;p17"/>
          <p:cNvPicPr preferRelativeResize="0"/>
          <p:nvPr/>
        </p:nvPicPr>
        <p:blipFill>
          <a:blip r:embed="rId6">
            <a:alphaModFix/>
          </a:blip>
          <a:stretch>
            <a:fillRect/>
          </a:stretch>
        </p:blipFill>
        <p:spPr>
          <a:xfrm>
            <a:off x="1271536" y="3468651"/>
            <a:ext cx="477626" cy="477626"/>
          </a:xfrm>
          <a:prstGeom prst="rect">
            <a:avLst/>
          </a:prstGeom>
          <a:noFill/>
          <a:ln>
            <a:noFill/>
          </a:ln>
        </p:spPr>
      </p:pic>
      <p:pic>
        <p:nvPicPr>
          <p:cNvPr id="145" name="Google Shape;145;p17"/>
          <p:cNvPicPr preferRelativeResize="0"/>
          <p:nvPr/>
        </p:nvPicPr>
        <p:blipFill>
          <a:blip r:embed="rId7">
            <a:alphaModFix/>
          </a:blip>
          <a:stretch>
            <a:fillRect/>
          </a:stretch>
        </p:blipFill>
        <p:spPr>
          <a:xfrm>
            <a:off x="2226175" y="1404597"/>
            <a:ext cx="477626" cy="477626"/>
          </a:xfrm>
          <a:prstGeom prst="rect">
            <a:avLst/>
          </a:prstGeom>
          <a:noFill/>
          <a:ln>
            <a:noFill/>
          </a:ln>
        </p:spPr>
      </p:pic>
      <p:pic>
        <p:nvPicPr>
          <p:cNvPr id="146" name="Google Shape;146;p17"/>
          <p:cNvPicPr preferRelativeResize="0"/>
          <p:nvPr/>
        </p:nvPicPr>
        <p:blipFill>
          <a:blip r:embed="rId8">
            <a:alphaModFix/>
          </a:blip>
          <a:stretch>
            <a:fillRect/>
          </a:stretch>
        </p:blipFill>
        <p:spPr>
          <a:xfrm>
            <a:off x="5033598" y="3471550"/>
            <a:ext cx="477626" cy="477647"/>
          </a:xfrm>
          <a:prstGeom prst="rect">
            <a:avLst/>
          </a:prstGeom>
          <a:noFill/>
          <a:ln>
            <a:noFill/>
          </a:ln>
        </p:spPr>
      </p:pic>
      <p:sp>
        <p:nvSpPr>
          <p:cNvPr id="147" name="Google Shape;147;p17"/>
          <p:cNvSpPr/>
          <p:nvPr/>
        </p:nvSpPr>
        <p:spPr>
          <a:xfrm rot="2700000">
            <a:off x="6830087" y="3333037"/>
            <a:ext cx="748826" cy="748826"/>
          </a:xfrm>
          <a:prstGeom prst="roundRect">
            <a:avLst>
              <a:gd name="adj" fmla="val 16667"/>
            </a:avLst>
          </a:prstGeom>
          <a:solidFill>
            <a:srgbClr val="423E5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7"/>
          <p:cNvGrpSpPr/>
          <p:nvPr/>
        </p:nvGrpSpPr>
        <p:grpSpPr>
          <a:xfrm>
            <a:off x="6360900" y="3038889"/>
            <a:ext cx="1687200" cy="1766561"/>
            <a:chOff x="6056100" y="2886489"/>
            <a:chExt cx="1687200" cy="1766561"/>
          </a:xfrm>
        </p:grpSpPr>
        <p:sp>
          <p:nvSpPr>
            <p:cNvPr id="149" name="Google Shape;149;p17"/>
            <p:cNvSpPr txBox="1"/>
            <p:nvPr/>
          </p:nvSpPr>
          <p:spPr>
            <a:xfrm>
              <a:off x="6056100" y="4084550"/>
              <a:ext cx="1687200" cy="56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Extra Condensed"/>
                  <a:ea typeface="Fira Sans Extra Condensed"/>
                  <a:cs typeface="Fira Sans Extra Condensed"/>
                  <a:sym typeface="Fira Sans Extra Condensed"/>
                </a:rPr>
                <a:t>Future Improvement</a:t>
              </a:r>
              <a:endParaRPr>
                <a:latin typeface="Fira Sans Extra Condensed"/>
                <a:ea typeface="Fira Sans Extra Condensed"/>
                <a:cs typeface="Fira Sans Extra Condensed"/>
                <a:sym typeface="Fira Sans Extra Condensed"/>
              </a:endParaRPr>
            </a:p>
          </p:txBody>
        </p:sp>
        <p:sp>
          <p:nvSpPr>
            <p:cNvPr id="150" name="Google Shape;150;p17"/>
            <p:cNvSpPr/>
            <p:nvPr/>
          </p:nvSpPr>
          <p:spPr>
            <a:xfrm>
              <a:off x="7004738" y="2886489"/>
              <a:ext cx="595200" cy="595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07</a:t>
              </a:r>
              <a:endParaRPr sz="1800" b="1">
                <a:solidFill>
                  <a:schemeClr val="lt1"/>
                </a:solidFill>
                <a:latin typeface="Fira Sans Extra Condensed"/>
                <a:ea typeface="Fira Sans Extra Condensed"/>
                <a:cs typeface="Fira Sans Extra Condensed"/>
                <a:sym typeface="Fira Sans Extra Condensed"/>
              </a:endParaRPr>
            </a:p>
          </p:txBody>
        </p:sp>
      </p:grpSp>
      <p:pic>
        <p:nvPicPr>
          <p:cNvPr id="151" name="Google Shape;151;p17"/>
          <p:cNvPicPr preferRelativeResize="0"/>
          <p:nvPr/>
        </p:nvPicPr>
        <p:blipFill>
          <a:blip r:embed="rId9">
            <a:alphaModFix/>
          </a:blip>
          <a:stretch>
            <a:fillRect/>
          </a:stretch>
        </p:blipFill>
        <p:spPr>
          <a:xfrm>
            <a:off x="6952975" y="3472250"/>
            <a:ext cx="476250" cy="476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Exploration &amp; Architecture</a:t>
            </a:r>
            <a:endParaRPr/>
          </a:p>
        </p:txBody>
      </p:sp>
      <p:grpSp>
        <p:nvGrpSpPr>
          <p:cNvPr id="237" name="Google Shape;237;p26"/>
          <p:cNvGrpSpPr/>
          <p:nvPr/>
        </p:nvGrpSpPr>
        <p:grpSpPr>
          <a:xfrm>
            <a:off x="4039546" y="996350"/>
            <a:ext cx="4647254" cy="711823"/>
            <a:chOff x="4039546" y="996350"/>
            <a:chExt cx="4647254" cy="711823"/>
          </a:xfrm>
        </p:grpSpPr>
        <p:sp>
          <p:nvSpPr>
            <p:cNvPr id="238" name="Google Shape;238;p26"/>
            <p:cNvSpPr/>
            <p:nvPr/>
          </p:nvSpPr>
          <p:spPr>
            <a:xfrm>
              <a:off x="4294200" y="996350"/>
              <a:ext cx="4392600" cy="70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39" name="Google Shape;239;p26"/>
            <p:cNvGrpSpPr/>
            <p:nvPr/>
          </p:nvGrpSpPr>
          <p:grpSpPr>
            <a:xfrm>
              <a:off x="4039546" y="1001378"/>
              <a:ext cx="4596708" cy="706794"/>
              <a:chOff x="4039546" y="1001378"/>
              <a:chExt cx="4596708" cy="706794"/>
            </a:xfrm>
          </p:grpSpPr>
          <p:grpSp>
            <p:nvGrpSpPr>
              <p:cNvPr id="240" name="Google Shape;240;p26"/>
              <p:cNvGrpSpPr/>
              <p:nvPr/>
            </p:nvGrpSpPr>
            <p:grpSpPr>
              <a:xfrm>
                <a:off x="4039546" y="1110178"/>
                <a:ext cx="486939" cy="489168"/>
                <a:chOff x="7208350" y="3033775"/>
                <a:chExt cx="619200" cy="619200"/>
              </a:xfrm>
            </p:grpSpPr>
            <p:sp>
              <p:nvSpPr>
                <p:cNvPr id="241" name="Google Shape;241;p26"/>
                <p:cNvSpPr/>
                <p:nvPr/>
              </p:nvSpPr>
              <p:spPr>
                <a:xfrm>
                  <a:off x="7208350" y="3033775"/>
                  <a:ext cx="619200" cy="619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42" name="Google Shape;242;p26"/>
                <p:cNvGrpSpPr/>
                <p:nvPr/>
              </p:nvGrpSpPr>
              <p:grpSpPr>
                <a:xfrm>
                  <a:off x="7332686" y="3159642"/>
                  <a:ext cx="370544" cy="367467"/>
                  <a:chOff x="5580148" y="2287092"/>
                  <a:chExt cx="370544" cy="367467"/>
                </a:xfrm>
              </p:grpSpPr>
              <p:sp>
                <p:nvSpPr>
                  <p:cNvPr id="243" name="Google Shape;243;p26"/>
                  <p:cNvSpPr/>
                  <p:nvPr/>
                </p:nvSpPr>
                <p:spPr>
                  <a:xfrm>
                    <a:off x="5808144" y="2364641"/>
                    <a:ext cx="142549" cy="95329"/>
                  </a:xfrm>
                  <a:custGeom>
                    <a:avLst/>
                    <a:gdLst/>
                    <a:ahLst/>
                    <a:cxnLst/>
                    <a:rect l="l" t="t" r="r" b="b"/>
                    <a:pathLst>
                      <a:path w="4169" h="2788" extrusionOk="0">
                        <a:moveTo>
                          <a:pt x="2722" y="0"/>
                        </a:moveTo>
                        <a:cubicBezTo>
                          <a:pt x="2681" y="0"/>
                          <a:pt x="2638" y="8"/>
                          <a:pt x="2596" y="25"/>
                        </a:cubicBezTo>
                        <a:cubicBezTo>
                          <a:pt x="2477" y="72"/>
                          <a:pt x="2406" y="192"/>
                          <a:pt x="2406" y="334"/>
                        </a:cubicBezTo>
                        <a:lnTo>
                          <a:pt x="2406" y="620"/>
                        </a:lnTo>
                        <a:lnTo>
                          <a:pt x="1263" y="620"/>
                        </a:lnTo>
                        <a:cubicBezTo>
                          <a:pt x="572" y="620"/>
                          <a:pt x="0" y="1192"/>
                          <a:pt x="0" y="1882"/>
                        </a:cubicBezTo>
                        <a:lnTo>
                          <a:pt x="0" y="2287"/>
                        </a:lnTo>
                        <a:lnTo>
                          <a:pt x="24" y="2359"/>
                        </a:lnTo>
                        <a:cubicBezTo>
                          <a:pt x="143" y="2311"/>
                          <a:pt x="262" y="2287"/>
                          <a:pt x="382" y="2287"/>
                        </a:cubicBezTo>
                        <a:cubicBezTo>
                          <a:pt x="620" y="2287"/>
                          <a:pt x="858" y="2382"/>
                          <a:pt x="1048" y="2549"/>
                        </a:cubicBezTo>
                        <a:lnTo>
                          <a:pt x="1263" y="2787"/>
                        </a:lnTo>
                        <a:lnTo>
                          <a:pt x="1263" y="1882"/>
                        </a:lnTo>
                        <a:lnTo>
                          <a:pt x="2406" y="1882"/>
                        </a:lnTo>
                        <a:lnTo>
                          <a:pt x="2406" y="2192"/>
                        </a:lnTo>
                        <a:cubicBezTo>
                          <a:pt x="2406" y="2311"/>
                          <a:pt x="2477" y="2430"/>
                          <a:pt x="2596" y="2478"/>
                        </a:cubicBezTo>
                        <a:cubicBezTo>
                          <a:pt x="2644" y="2501"/>
                          <a:pt x="2692" y="2501"/>
                          <a:pt x="2739" y="2501"/>
                        </a:cubicBezTo>
                        <a:cubicBezTo>
                          <a:pt x="2811" y="2501"/>
                          <a:pt x="2882" y="2478"/>
                          <a:pt x="2930" y="2430"/>
                        </a:cubicBezTo>
                        <a:lnTo>
                          <a:pt x="4001" y="1525"/>
                        </a:lnTo>
                        <a:cubicBezTo>
                          <a:pt x="4168" y="1406"/>
                          <a:pt x="4168" y="1168"/>
                          <a:pt x="4001" y="1049"/>
                        </a:cubicBezTo>
                        <a:lnTo>
                          <a:pt x="4001" y="1001"/>
                        </a:lnTo>
                        <a:lnTo>
                          <a:pt x="2930" y="72"/>
                        </a:lnTo>
                        <a:cubicBezTo>
                          <a:pt x="2868" y="26"/>
                          <a:pt x="2797" y="0"/>
                          <a:pt x="2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44" name="Google Shape;244;p26"/>
                  <p:cNvSpPr/>
                  <p:nvPr/>
                </p:nvSpPr>
                <p:spPr>
                  <a:xfrm>
                    <a:off x="5580148" y="2363820"/>
                    <a:ext cx="142514" cy="93687"/>
                  </a:xfrm>
                  <a:custGeom>
                    <a:avLst/>
                    <a:gdLst/>
                    <a:ahLst/>
                    <a:cxnLst/>
                    <a:rect l="l" t="t" r="r" b="b"/>
                    <a:pathLst>
                      <a:path w="4168" h="2740" extrusionOk="0">
                        <a:moveTo>
                          <a:pt x="1447" y="0"/>
                        </a:moveTo>
                        <a:cubicBezTo>
                          <a:pt x="1372" y="0"/>
                          <a:pt x="1300" y="26"/>
                          <a:pt x="1239" y="73"/>
                        </a:cubicBezTo>
                        <a:lnTo>
                          <a:pt x="167" y="1001"/>
                        </a:lnTo>
                        <a:cubicBezTo>
                          <a:pt x="0" y="1120"/>
                          <a:pt x="0" y="1359"/>
                          <a:pt x="167" y="1478"/>
                        </a:cubicBezTo>
                        <a:lnTo>
                          <a:pt x="1239" y="2383"/>
                        </a:lnTo>
                        <a:cubicBezTo>
                          <a:pt x="1286" y="2430"/>
                          <a:pt x="1358" y="2454"/>
                          <a:pt x="1453" y="2454"/>
                        </a:cubicBezTo>
                        <a:cubicBezTo>
                          <a:pt x="1477" y="2454"/>
                          <a:pt x="1525" y="2454"/>
                          <a:pt x="1572" y="2430"/>
                        </a:cubicBezTo>
                        <a:cubicBezTo>
                          <a:pt x="1691" y="2383"/>
                          <a:pt x="1763" y="2264"/>
                          <a:pt x="1763" y="2144"/>
                        </a:cubicBezTo>
                        <a:lnTo>
                          <a:pt x="1763" y="1835"/>
                        </a:lnTo>
                        <a:lnTo>
                          <a:pt x="2906" y="1835"/>
                        </a:lnTo>
                        <a:lnTo>
                          <a:pt x="2906" y="2740"/>
                        </a:lnTo>
                        <a:lnTo>
                          <a:pt x="3120" y="2525"/>
                        </a:lnTo>
                        <a:cubicBezTo>
                          <a:pt x="3311" y="2335"/>
                          <a:pt x="3549" y="2240"/>
                          <a:pt x="3787" y="2240"/>
                        </a:cubicBezTo>
                        <a:lnTo>
                          <a:pt x="3787" y="2287"/>
                        </a:lnTo>
                        <a:cubicBezTo>
                          <a:pt x="3906" y="2287"/>
                          <a:pt x="4025" y="2311"/>
                          <a:pt x="4144" y="2359"/>
                        </a:cubicBezTo>
                        <a:lnTo>
                          <a:pt x="4168" y="2287"/>
                        </a:lnTo>
                        <a:lnTo>
                          <a:pt x="4168" y="1883"/>
                        </a:lnTo>
                        <a:cubicBezTo>
                          <a:pt x="4168" y="1192"/>
                          <a:pt x="3596" y="620"/>
                          <a:pt x="2906" y="620"/>
                        </a:cubicBezTo>
                        <a:lnTo>
                          <a:pt x="1763" y="620"/>
                        </a:lnTo>
                        <a:lnTo>
                          <a:pt x="1763" y="335"/>
                        </a:lnTo>
                        <a:cubicBezTo>
                          <a:pt x="1763" y="192"/>
                          <a:pt x="1691" y="73"/>
                          <a:pt x="1572" y="25"/>
                        </a:cubicBezTo>
                        <a:cubicBezTo>
                          <a:pt x="1530" y="8"/>
                          <a:pt x="1488" y="0"/>
                          <a:pt x="1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45" name="Google Shape;245;p26"/>
                  <p:cNvSpPr/>
                  <p:nvPr/>
                </p:nvSpPr>
                <p:spPr>
                  <a:xfrm>
                    <a:off x="5722629" y="2287092"/>
                    <a:ext cx="86370" cy="138685"/>
                  </a:xfrm>
                  <a:custGeom>
                    <a:avLst/>
                    <a:gdLst/>
                    <a:ahLst/>
                    <a:cxnLst/>
                    <a:rect l="l" t="t" r="r" b="b"/>
                    <a:pathLst>
                      <a:path w="2526" h="4056" extrusionOk="0">
                        <a:moveTo>
                          <a:pt x="1278" y="1"/>
                        </a:moveTo>
                        <a:cubicBezTo>
                          <a:pt x="1186" y="1"/>
                          <a:pt x="1096" y="42"/>
                          <a:pt x="1049" y="126"/>
                        </a:cubicBezTo>
                        <a:lnTo>
                          <a:pt x="96" y="1197"/>
                        </a:lnTo>
                        <a:cubicBezTo>
                          <a:pt x="25" y="1293"/>
                          <a:pt x="1" y="1412"/>
                          <a:pt x="49" y="1531"/>
                        </a:cubicBezTo>
                        <a:cubicBezTo>
                          <a:pt x="96" y="1650"/>
                          <a:pt x="215" y="1721"/>
                          <a:pt x="358" y="1721"/>
                        </a:cubicBezTo>
                        <a:lnTo>
                          <a:pt x="644" y="1721"/>
                        </a:lnTo>
                        <a:lnTo>
                          <a:pt x="644" y="4055"/>
                        </a:lnTo>
                        <a:cubicBezTo>
                          <a:pt x="715" y="4055"/>
                          <a:pt x="787" y="4031"/>
                          <a:pt x="858" y="4031"/>
                        </a:cubicBezTo>
                        <a:lnTo>
                          <a:pt x="1668" y="4031"/>
                        </a:lnTo>
                        <a:cubicBezTo>
                          <a:pt x="1739" y="4031"/>
                          <a:pt x="1811" y="4031"/>
                          <a:pt x="1882" y="4055"/>
                        </a:cubicBezTo>
                        <a:lnTo>
                          <a:pt x="1882" y="1697"/>
                        </a:lnTo>
                        <a:lnTo>
                          <a:pt x="2168" y="1697"/>
                        </a:lnTo>
                        <a:cubicBezTo>
                          <a:pt x="2183" y="1700"/>
                          <a:pt x="2198" y="1701"/>
                          <a:pt x="2212" y="1701"/>
                        </a:cubicBezTo>
                        <a:cubicBezTo>
                          <a:pt x="2335" y="1701"/>
                          <a:pt x="2435" y="1616"/>
                          <a:pt x="2478" y="1531"/>
                        </a:cubicBezTo>
                        <a:cubicBezTo>
                          <a:pt x="2525" y="1412"/>
                          <a:pt x="2501" y="1269"/>
                          <a:pt x="2430" y="1174"/>
                        </a:cubicBezTo>
                        <a:lnTo>
                          <a:pt x="1525" y="126"/>
                        </a:lnTo>
                        <a:cubicBezTo>
                          <a:pt x="1466" y="42"/>
                          <a:pt x="1370" y="1"/>
                          <a:pt x="1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46" name="Google Shape;246;p26"/>
                  <p:cNvSpPr/>
                  <p:nvPr/>
                </p:nvSpPr>
                <p:spPr>
                  <a:xfrm>
                    <a:off x="5661561" y="2446908"/>
                    <a:ext cx="207685" cy="207651"/>
                  </a:xfrm>
                  <a:custGeom>
                    <a:avLst/>
                    <a:gdLst/>
                    <a:ahLst/>
                    <a:cxnLst/>
                    <a:rect l="l" t="t" r="r" b="b"/>
                    <a:pathLst>
                      <a:path w="6074" h="6073" extrusionOk="0">
                        <a:moveTo>
                          <a:pt x="2900" y="1969"/>
                        </a:moveTo>
                        <a:cubicBezTo>
                          <a:pt x="2948" y="1969"/>
                          <a:pt x="2998" y="1971"/>
                          <a:pt x="3049" y="1977"/>
                        </a:cubicBezTo>
                        <a:cubicBezTo>
                          <a:pt x="3089" y="1972"/>
                          <a:pt x="3128" y="1970"/>
                          <a:pt x="3167" y="1970"/>
                        </a:cubicBezTo>
                        <a:cubicBezTo>
                          <a:pt x="3733" y="1970"/>
                          <a:pt x="4192" y="2445"/>
                          <a:pt x="4192" y="3025"/>
                        </a:cubicBezTo>
                        <a:cubicBezTo>
                          <a:pt x="4192" y="3604"/>
                          <a:pt x="3733" y="4079"/>
                          <a:pt x="3167" y="4079"/>
                        </a:cubicBezTo>
                        <a:cubicBezTo>
                          <a:pt x="3128" y="4079"/>
                          <a:pt x="3089" y="4077"/>
                          <a:pt x="3049" y="4072"/>
                        </a:cubicBezTo>
                        <a:cubicBezTo>
                          <a:pt x="2998" y="4078"/>
                          <a:pt x="2948" y="4081"/>
                          <a:pt x="2900" y="4081"/>
                        </a:cubicBezTo>
                        <a:cubicBezTo>
                          <a:pt x="1551" y="4081"/>
                          <a:pt x="1551" y="1969"/>
                          <a:pt x="2900" y="1969"/>
                        </a:cubicBezTo>
                        <a:close/>
                        <a:moveTo>
                          <a:pt x="2620" y="0"/>
                        </a:moveTo>
                        <a:cubicBezTo>
                          <a:pt x="2454" y="0"/>
                          <a:pt x="2311" y="119"/>
                          <a:pt x="2311" y="286"/>
                        </a:cubicBezTo>
                        <a:lnTo>
                          <a:pt x="2311" y="405"/>
                        </a:lnTo>
                        <a:cubicBezTo>
                          <a:pt x="2097" y="453"/>
                          <a:pt x="1906" y="548"/>
                          <a:pt x="1716" y="643"/>
                        </a:cubicBezTo>
                        <a:lnTo>
                          <a:pt x="1644" y="572"/>
                        </a:lnTo>
                        <a:cubicBezTo>
                          <a:pt x="1596" y="524"/>
                          <a:pt x="1501" y="477"/>
                          <a:pt x="1430" y="477"/>
                        </a:cubicBezTo>
                        <a:cubicBezTo>
                          <a:pt x="1335" y="477"/>
                          <a:pt x="1263" y="500"/>
                          <a:pt x="1192" y="572"/>
                        </a:cubicBezTo>
                        <a:lnTo>
                          <a:pt x="596" y="1167"/>
                        </a:lnTo>
                        <a:cubicBezTo>
                          <a:pt x="549" y="1215"/>
                          <a:pt x="525" y="1310"/>
                          <a:pt x="525" y="1381"/>
                        </a:cubicBezTo>
                        <a:cubicBezTo>
                          <a:pt x="525" y="1477"/>
                          <a:pt x="549" y="1548"/>
                          <a:pt x="596" y="1620"/>
                        </a:cubicBezTo>
                        <a:lnTo>
                          <a:pt x="668" y="1691"/>
                        </a:lnTo>
                        <a:cubicBezTo>
                          <a:pt x="572" y="1882"/>
                          <a:pt x="477" y="2072"/>
                          <a:pt x="430" y="2286"/>
                        </a:cubicBezTo>
                        <a:lnTo>
                          <a:pt x="334" y="2286"/>
                        </a:lnTo>
                        <a:cubicBezTo>
                          <a:pt x="144" y="2286"/>
                          <a:pt x="25" y="2429"/>
                          <a:pt x="1" y="2596"/>
                        </a:cubicBezTo>
                        <a:lnTo>
                          <a:pt x="1" y="3430"/>
                        </a:lnTo>
                        <a:cubicBezTo>
                          <a:pt x="25" y="3596"/>
                          <a:pt x="144" y="3739"/>
                          <a:pt x="334" y="3739"/>
                        </a:cubicBezTo>
                        <a:lnTo>
                          <a:pt x="430" y="3739"/>
                        </a:lnTo>
                        <a:cubicBezTo>
                          <a:pt x="477" y="3953"/>
                          <a:pt x="572" y="4144"/>
                          <a:pt x="668" y="4334"/>
                        </a:cubicBezTo>
                        <a:lnTo>
                          <a:pt x="596" y="4406"/>
                        </a:lnTo>
                        <a:cubicBezTo>
                          <a:pt x="549" y="4477"/>
                          <a:pt x="525" y="4549"/>
                          <a:pt x="525" y="4644"/>
                        </a:cubicBezTo>
                        <a:cubicBezTo>
                          <a:pt x="525" y="4715"/>
                          <a:pt x="549" y="4787"/>
                          <a:pt x="596" y="4858"/>
                        </a:cubicBezTo>
                        <a:lnTo>
                          <a:pt x="1192" y="5454"/>
                        </a:lnTo>
                        <a:cubicBezTo>
                          <a:pt x="1263" y="5501"/>
                          <a:pt x="1335" y="5549"/>
                          <a:pt x="1430" y="5549"/>
                        </a:cubicBezTo>
                        <a:cubicBezTo>
                          <a:pt x="1501" y="5549"/>
                          <a:pt x="1596" y="5501"/>
                          <a:pt x="1644" y="5454"/>
                        </a:cubicBezTo>
                        <a:lnTo>
                          <a:pt x="1716" y="5382"/>
                        </a:lnTo>
                        <a:cubicBezTo>
                          <a:pt x="1906" y="5478"/>
                          <a:pt x="2097" y="5573"/>
                          <a:pt x="2311" y="5620"/>
                        </a:cubicBezTo>
                        <a:lnTo>
                          <a:pt x="2311" y="5763"/>
                        </a:lnTo>
                        <a:cubicBezTo>
                          <a:pt x="2311" y="5930"/>
                          <a:pt x="2454" y="6073"/>
                          <a:pt x="2620" y="6073"/>
                        </a:cubicBezTo>
                        <a:lnTo>
                          <a:pt x="3454" y="6073"/>
                        </a:lnTo>
                        <a:cubicBezTo>
                          <a:pt x="3645" y="6073"/>
                          <a:pt x="3787" y="5930"/>
                          <a:pt x="3764" y="5763"/>
                        </a:cubicBezTo>
                        <a:lnTo>
                          <a:pt x="3764" y="5644"/>
                        </a:lnTo>
                        <a:cubicBezTo>
                          <a:pt x="3978" y="5597"/>
                          <a:pt x="4192" y="5501"/>
                          <a:pt x="4359" y="5406"/>
                        </a:cubicBezTo>
                        <a:lnTo>
                          <a:pt x="4430" y="5478"/>
                        </a:lnTo>
                        <a:cubicBezTo>
                          <a:pt x="4502" y="5525"/>
                          <a:pt x="4573" y="5573"/>
                          <a:pt x="4669" y="5573"/>
                        </a:cubicBezTo>
                        <a:cubicBezTo>
                          <a:pt x="4740" y="5573"/>
                          <a:pt x="4835" y="5525"/>
                          <a:pt x="4883" y="5478"/>
                        </a:cubicBezTo>
                        <a:lnTo>
                          <a:pt x="5478" y="4882"/>
                        </a:lnTo>
                        <a:cubicBezTo>
                          <a:pt x="5526" y="4811"/>
                          <a:pt x="5573" y="4739"/>
                          <a:pt x="5573" y="4644"/>
                        </a:cubicBezTo>
                        <a:cubicBezTo>
                          <a:pt x="5573" y="4573"/>
                          <a:pt x="5550" y="4501"/>
                          <a:pt x="5478" y="4430"/>
                        </a:cubicBezTo>
                        <a:lnTo>
                          <a:pt x="5407" y="4358"/>
                        </a:lnTo>
                        <a:cubicBezTo>
                          <a:pt x="5526" y="4168"/>
                          <a:pt x="5597" y="3977"/>
                          <a:pt x="5669" y="3763"/>
                        </a:cubicBezTo>
                        <a:lnTo>
                          <a:pt x="5764" y="3763"/>
                        </a:lnTo>
                        <a:cubicBezTo>
                          <a:pt x="5931" y="3763"/>
                          <a:pt x="6074" y="3620"/>
                          <a:pt x="6074" y="3453"/>
                        </a:cubicBezTo>
                        <a:lnTo>
                          <a:pt x="6074" y="2596"/>
                        </a:lnTo>
                        <a:cubicBezTo>
                          <a:pt x="6074" y="2429"/>
                          <a:pt x="5931" y="2286"/>
                          <a:pt x="5764" y="2286"/>
                        </a:cubicBezTo>
                        <a:lnTo>
                          <a:pt x="5669" y="2286"/>
                        </a:lnTo>
                        <a:cubicBezTo>
                          <a:pt x="5597" y="2072"/>
                          <a:pt x="5526" y="1882"/>
                          <a:pt x="5407" y="1691"/>
                        </a:cubicBezTo>
                        <a:lnTo>
                          <a:pt x="5478" y="1620"/>
                        </a:lnTo>
                        <a:cubicBezTo>
                          <a:pt x="5550" y="1548"/>
                          <a:pt x="5573" y="1477"/>
                          <a:pt x="5573" y="1405"/>
                        </a:cubicBezTo>
                        <a:cubicBezTo>
                          <a:pt x="5573" y="1310"/>
                          <a:pt x="5526" y="1239"/>
                          <a:pt x="5478" y="1167"/>
                        </a:cubicBezTo>
                        <a:lnTo>
                          <a:pt x="4883" y="572"/>
                        </a:lnTo>
                        <a:cubicBezTo>
                          <a:pt x="4835" y="524"/>
                          <a:pt x="4740" y="477"/>
                          <a:pt x="4669" y="477"/>
                        </a:cubicBezTo>
                        <a:cubicBezTo>
                          <a:pt x="4573" y="477"/>
                          <a:pt x="4502" y="524"/>
                          <a:pt x="4430" y="572"/>
                        </a:cubicBezTo>
                        <a:lnTo>
                          <a:pt x="4359" y="643"/>
                        </a:lnTo>
                        <a:cubicBezTo>
                          <a:pt x="4192" y="548"/>
                          <a:pt x="3978" y="453"/>
                          <a:pt x="3764" y="405"/>
                        </a:cubicBezTo>
                        <a:lnTo>
                          <a:pt x="3764" y="286"/>
                        </a:lnTo>
                        <a:cubicBezTo>
                          <a:pt x="3787" y="119"/>
                          <a:pt x="3645"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47" name="Google Shape;247;p26"/>
              <p:cNvGrpSpPr/>
              <p:nvPr/>
            </p:nvGrpSpPr>
            <p:grpSpPr>
              <a:xfrm>
                <a:off x="4636275" y="1001378"/>
                <a:ext cx="3999978" cy="706794"/>
                <a:chOff x="-1691901" y="459724"/>
                <a:chExt cx="4641423" cy="1531847"/>
              </a:xfrm>
            </p:grpSpPr>
            <p:sp>
              <p:nvSpPr>
                <p:cNvPr id="248" name="Google Shape;248;p26"/>
                <p:cNvSpPr txBox="1"/>
                <p:nvPr/>
              </p:nvSpPr>
              <p:spPr>
                <a:xfrm>
                  <a:off x="-1691901" y="459724"/>
                  <a:ext cx="1796700" cy="15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Fira Sans Extra Condensed"/>
                      <a:ea typeface="Fira Sans Extra Condensed"/>
                      <a:cs typeface="Fira Sans Extra Condensed"/>
                      <a:sym typeface="Fira Sans Extra Condensed"/>
                    </a:rPr>
                    <a:t>Logistic Regression</a:t>
                  </a:r>
                  <a:endParaRPr sz="1500" b="1">
                    <a:solidFill>
                      <a:srgbClr val="000000"/>
                    </a:solidFill>
                    <a:latin typeface="Fira Sans Extra Condensed"/>
                    <a:ea typeface="Fira Sans Extra Condensed"/>
                    <a:cs typeface="Fira Sans Extra Condensed"/>
                    <a:sym typeface="Fira Sans Extra Condensed"/>
                  </a:endParaRPr>
                </a:p>
              </p:txBody>
            </p:sp>
            <p:sp>
              <p:nvSpPr>
                <p:cNvPr id="249" name="Google Shape;249;p26"/>
                <p:cNvSpPr txBox="1"/>
                <p:nvPr/>
              </p:nvSpPr>
              <p:spPr>
                <a:xfrm>
                  <a:off x="-478278" y="459772"/>
                  <a:ext cx="3427800" cy="15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In this algorithm, the probabilities describing the possible outcomes of a single trial are modelled using a logistic function.</a:t>
                  </a:r>
                  <a:endParaRPr sz="1000">
                    <a:latin typeface="Roboto"/>
                    <a:ea typeface="Roboto"/>
                    <a:cs typeface="Roboto"/>
                    <a:sym typeface="Roboto"/>
                  </a:endParaRPr>
                </a:p>
              </p:txBody>
            </p:sp>
          </p:grpSp>
        </p:grpSp>
      </p:grpSp>
      <p:sp>
        <p:nvSpPr>
          <p:cNvPr id="250" name="Google Shape;250;p26"/>
          <p:cNvSpPr txBox="1">
            <a:spLocks noGrp="1"/>
          </p:cNvSpPr>
          <p:nvPr>
            <p:ph type="body" idx="4294967295"/>
          </p:nvPr>
        </p:nvSpPr>
        <p:spPr>
          <a:xfrm>
            <a:off x="457200" y="1083250"/>
            <a:ext cx="3365700" cy="32874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AutoNum type="arabicPeriod"/>
            </a:pPr>
            <a:r>
              <a:rPr lang="en"/>
              <a:t>Bert Tokenizer</a:t>
            </a:r>
            <a:endParaRPr/>
          </a:p>
          <a:p>
            <a:pPr marL="457200" lvl="0" indent="-317500" algn="l" rtl="0">
              <a:lnSpc>
                <a:spcPct val="150000"/>
              </a:lnSpc>
              <a:spcBef>
                <a:spcPts val="0"/>
              </a:spcBef>
              <a:spcAft>
                <a:spcPts val="0"/>
              </a:spcAft>
              <a:buSzPts val="1400"/>
              <a:buAutoNum type="arabicPeriod"/>
            </a:pPr>
            <a:r>
              <a:rPr lang="en"/>
              <a:t>Train/Test Sets 50-50 Split</a:t>
            </a:r>
            <a:endParaRPr/>
          </a:p>
          <a:p>
            <a:pPr marL="457200" lvl="0" indent="-317500" algn="l" rtl="0">
              <a:lnSpc>
                <a:spcPct val="150000"/>
              </a:lnSpc>
              <a:spcBef>
                <a:spcPts val="0"/>
              </a:spcBef>
              <a:spcAft>
                <a:spcPts val="0"/>
              </a:spcAft>
              <a:buSzPts val="1400"/>
              <a:buAutoNum type="arabicPeriod"/>
            </a:pPr>
            <a:r>
              <a:rPr lang="en"/>
              <a:t>Model Exploration</a:t>
            </a:r>
            <a:endParaRPr/>
          </a:p>
          <a:p>
            <a:pPr marL="914400" lvl="1" indent="-317500" algn="l" rtl="0">
              <a:lnSpc>
                <a:spcPct val="150000"/>
              </a:lnSpc>
              <a:spcBef>
                <a:spcPts val="0"/>
              </a:spcBef>
              <a:spcAft>
                <a:spcPts val="0"/>
              </a:spcAft>
              <a:buSzPts val="1400"/>
              <a:buAutoNum type="alphaLcPeriod"/>
            </a:pPr>
            <a:r>
              <a:rPr lang="en"/>
              <a:t>Logistic (baseline)</a:t>
            </a:r>
            <a:endParaRPr/>
          </a:p>
          <a:p>
            <a:pPr marL="914400" lvl="1" indent="-317500" algn="l" rtl="0">
              <a:lnSpc>
                <a:spcPct val="150000"/>
              </a:lnSpc>
              <a:spcBef>
                <a:spcPts val="0"/>
              </a:spcBef>
              <a:spcAft>
                <a:spcPts val="0"/>
              </a:spcAft>
              <a:buSzPts val="1400"/>
              <a:buAutoNum type="alphaLcPeriod"/>
            </a:pPr>
            <a:r>
              <a:rPr lang="en"/>
              <a:t>Random Forest</a:t>
            </a:r>
            <a:endParaRPr/>
          </a:p>
          <a:p>
            <a:pPr marL="914400" lvl="1" indent="-317500" algn="l" rtl="0">
              <a:lnSpc>
                <a:spcPct val="150000"/>
              </a:lnSpc>
              <a:spcBef>
                <a:spcPts val="0"/>
              </a:spcBef>
              <a:spcAft>
                <a:spcPts val="0"/>
              </a:spcAft>
              <a:buSzPts val="1400"/>
              <a:buAutoNum type="alphaLcPeriod"/>
            </a:pPr>
            <a:r>
              <a:rPr lang="en"/>
              <a:t>LightGBM</a:t>
            </a:r>
            <a:endParaRPr/>
          </a:p>
          <a:p>
            <a:pPr marL="914400" lvl="1" indent="-317500" algn="l" rtl="0">
              <a:lnSpc>
                <a:spcPct val="150000"/>
              </a:lnSpc>
              <a:spcBef>
                <a:spcPts val="0"/>
              </a:spcBef>
              <a:spcAft>
                <a:spcPts val="0"/>
              </a:spcAft>
              <a:buSzPts val="1400"/>
              <a:buAutoNum type="alphaLcPeriod"/>
            </a:pPr>
            <a:r>
              <a:rPr lang="en"/>
              <a:t>XGBoost</a:t>
            </a:r>
            <a:endParaRPr/>
          </a:p>
          <a:p>
            <a:pPr marL="914400" lvl="1" indent="-317500" algn="l" rtl="0">
              <a:lnSpc>
                <a:spcPct val="150000"/>
              </a:lnSpc>
              <a:spcBef>
                <a:spcPts val="0"/>
              </a:spcBef>
              <a:spcAft>
                <a:spcPts val="0"/>
              </a:spcAft>
              <a:buSzPts val="1400"/>
              <a:buAutoNum type="alphaLcPeriod"/>
            </a:pPr>
            <a:r>
              <a:rPr lang="en"/>
              <a:t>CatBoost</a:t>
            </a:r>
            <a:endParaRPr/>
          </a:p>
          <a:p>
            <a:pPr marL="914400" lvl="1" indent="-317500" algn="l" rtl="0">
              <a:lnSpc>
                <a:spcPct val="150000"/>
              </a:lnSpc>
              <a:spcBef>
                <a:spcPts val="0"/>
              </a:spcBef>
              <a:spcAft>
                <a:spcPts val="0"/>
              </a:spcAft>
              <a:buSzPts val="1400"/>
              <a:buAutoNum type="alphaLcPeriod"/>
            </a:pPr>
            <a:r>
              <a:rPr lang="en"/>
              <a:t>Bert</a:t>
            </a:r>
            <a:endParaRPr/>
          </a:p>
        </p:txBody>
      </p:sp>
      <p:grpSp>
        <p:nvGrpSpPr>
          <p:cNvPr id="251" name="Google Shape;251;p26"/>
          <p:cNvGrpSpPr/>
          <p:nvPr/>
        </p:nvGrpSpPr>
        <p:grpSpPr>
          <a:xfrm>
            <a:off x="4039546" y="1765250"/>
            <a:ext cx="4647381" cy="711823"/>
            <a:chOff x="4039546" y="996350"/>
            <a:chExt cx="4647381" cy="711823"/>
          </a:xfrm>
        </p:grpSpPr>
        <p:sp>
          <p:nvSpPr>
            <p:cNvPr id="252" name="Google Shape;252;p26"/>
            <p:cNvSpPr/>
            <p:nvPr/>
          </p:nvSpPr>
          <p:spPr>
            <a:xfrm>
              <a:off x="4294200" y="996350"/>
              <a:ext cx="4392600" cy="70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53" name="Google Shape;253;p26"/>
            <p:cNvGrpSpPr/>
            <p:nvPr/>
          </p:nvGrpSpPr>
          <p:grpSpPr>
            <a:xfrm>
              <a:off x="4039546" y="1001378"/>
              <a:ext cx="4647381" cy="706794"/>
              <a:chOff x="4039546" y="1001378"/>
              <a:chExt cx="4647381" cy="706794"/>
            </a:xfrm>
          </p:grpSpPr>
          <p:grpSp>
            <p:nvGrpSpPr>
              <p:cNvPr id="254" name="Google Shape;254;p26"/>
              <p:cNvGrpSpPr/>
              <p:nvPr/>
            </p:nvGrpSpPr>
            <p:grpSpPr>
              <a:xfrm>
                <a:off x="4039546" y="1110178"/>
                <a:ext cx="486939" cy="489168"/>
                <a:chOff x="7208350" y="3033775"/>
                <a:chExt cx="619200" cy="619200"/>
              </a:xfrm>
            </p:grpSpPr>
            <p:sp>
              <p:nvSpPr>
                <p:cNvPr id="255" name="Google Shape;255;p26"/>
                <p:cNvSpPr/>
                <p:nvPr/>
              </p:nvSpPr>
              <p:spPr>
                <a:xfrm>
                  <a:off x="7208350" y="3033775"/>
                  <a:ext cx="619200" cy="619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56" name="Google Shape;256;p26"/>
                <p:cNvGrpSpPr/>
                <p:nvPr/>
              </p:nvGrpSpPr>
              <p:grpSpPr>
                <a:xfrm>
                  <a:off x="7332686" y="3159642"/>
                  <a:ext cx="370544" cy="367467"/>
                  <a:chOff x="5580148" y="2287092"/>
                  <a:chExt cx="370544" cy="367467"/>
                </a:xfrm>
              </p:grpSpPr>
              <p:sp>
                <p:nvSpPr>
                  <p:cNvPr id="257" name="Google Shape;257;p26"/>
                  <p:cNvSpPr/>
                  <p:nvPr/>
                </p:nvSpPr>
                <p:spPr>
                  <a:xfrm>
                    <a:off x="5808144" y="2364641"/>
                    <a:ext cx="142549" cy="95329"/>
                  </a:xfrm>
                  <a:custGeom>
                    <a:avLst/>
                    <a:gdLst/>
                    <a:ahLst/>
                    <a:cxnLst/>
                    <a:rect l="l" t="t" r="r" b="b"/>
                    <a:pathLst>
                      <a:path w="4169" h="2788" extrusionOk="0">
                        <a:moveTo>
                          <a:pt x="2722" y="0"/>
                        </a:moveTo>
                        <a:cubicBezTo>
                          <a:pt x="2681" y="0"/>
                          <a:pt x="2638" y="8"/>
                          <a:pt x="2596" y="25"/>
                        </a:cubicBezTo>
                        <a:cubicBezTo>
                          <a:pt x="2477" y="72"/>
                          <a:pt x="2406" y="192"/>
                          <a:pt x="2406" y="334"/>
                        </a:cubicBezTo>
                        <a:lnTo>
                          <a:pt x="2406" y="620"/>
                        </a:lnTo>
                        <a:lnTo>
                          <a:pt x="1263" y="620"/>
                        </a:lnTo>
                        <a:cubicBezTo>
                          <a:pt x="572" y="620"/>
                          <a:pt x="0" y="1192"/>
                          <a:pt x="0" y="1882"/>
                        </a:cubicBezTo>
                        <a:lnTo>
                          <a:pt x="0" y="2287"/>
                        </a:lnTo>
                        <a:lnTo>
                          <a:pt x="24" y="2359"/>
                        </a:lnTo>
                        <a:cubicBezTo>
                          <a:pt x="143" y="2311"/>
                          <a:pt x="262" y="2287"/>
                          <a:pt x="382" y="2287"/>
                        </a:cubicBezTo>
                        <a:cubicBezTo>
                          <a:pt x="620" y="2287"/>
                          <a:pt x="858" y="2382"/>
                          <a:pt x="1048" y="2549"/>
                        </a:cubicBezTo>
                        <a:lnTo>
                          <a:pt x="1263" y="2787"/>
                        </a:lnTo>
                        <a:lnTo>
                          <a:pt x="1263" y="1882"/>
                        </a:lnTo>
                        <a:lnTo>
                          <a:pt x="2406" y="1882"/>
                        </a:lnTo>
                        <a:lnTo>
                          <a:pt x="2406" y="2192"/>
                        </a:lnTo>
                        <a:cubicBezTo>
                          <a:pt x="2406" y="2311"/>
                          <a:pt x="2477" y="2430"/>
                          <a:pt x="2596" y="2478"/>
                        </a:cubicBezTo>
                        <a:cubicBezTo>
                          <a:pt x="2644" y="2501"/>
                          <a:pt x="2692" y="2501"/>
                          <a:pt x="2739" y="2501"/>
                        </a:cubicBezTo>
                        <a:cubicBezTo>
                          <a:pt x="2811" y="2501"/>
                          <a:pt x="2882" y="2478"/>
                          <a:pt x="2930" y="2430"/>
                        </a:cubicBezTo>
                        <a:lnTo>
                          <a:pt x="4001" y="1525"/>
                        </a:lnTo>
                        <a:cubicBezTo>
                          <a:pt x="4168" y="1406"/>
                          <a:pt x="4168" y="1168"/>
                          <a:pt x="4001" y="1049"/>
                        </a:cubicBezTo>
                        <a:lnTo>
                          <a:pt x="4001" y="1001"/>
                        </a:lnTo>
                        <a:lnTo>
                          <a:pt x="2930" y="72"/>
                        </a:lnTo>
                        <a:cubicBezTo>
                          <a:pt x="2868" y="26"/>
                          <a:pt x="2797" y="0"/>
                          <a:pt x="2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8" name="Google Shape;258;p26"/>
                  <p:cNvSpPr/>
                  <p:nvPr/>
                </p:nvSpPr>
                <p:spPr>
                  <a:xfrm>
                    <a:off x="5580148" y="2363820"/>
                    <a:ext cx="142514" cy="93687"/>
                  </a:xfrm>
                  <a:custGeom>
                    <a:avLst/>
                    <a:gdLst/>
                    <a:ahLst/>
                    <a:cxnLst/>
                    <a:rect l="l" t="t" r="r" b="b"/>
                    <a:pathLst>
                      <a:path w="4168" h="2740" extrusionOk="0">
                        <a:moveTo>
                          <a:pt x="1447" y="0"/>
                        </a:moveTo>
                        <a:cubicBezTo>
                          <a:pt x="1372" y="0"/>
                          <a:pt x="1300" y="26"/>
                          <a:pt x="1239" y="73"/>
                        </a:cubicBezTo>
                        <a:lnTo>
                          <a:pt x="167" y="1001"/>
                        </a:lnTo>
                        <a:cubicBezTo>
                          <a:pt x="0" y="1120"/>
                          <a:pt x="0" y="1359"/>
                          <a:pt x="167" y="1478"/>
                        </a:cubicBezTo>
                        <a:lnTo>
                          <a:pt x="1239" y="2383"/>
                        </a:lnTo>
                        <a:cubicBezTo>
                          <a:pt x="1286" y="2430"/>
                          <a:pt x="1358" y="2454"/>
                          <a:pt x="1453" y="2454"/>
                        </a:cubicBezTo>
                        <a:cubicBezTo>
                          <a:pt x="1477" y="2454"/>
                          <a:pt x="1525" y="2454"/>
                          <a:pt x="1572" y="2430"/>
                        </a:cubicBezTo>
                        <a:cubicBezTo>
                          <a:pt x="1691" y="2383"/>
                          <a:pt x="1763" y="2264"/>
                          <a:pt x="1763" y="2144"/>
                        </a:cubicBezTo>
                        <a:lnTo>
                          <a:pt x="1763" y="1835"/>
                        </a:lnTo>
                        <a:lnTo>
                          <a:pt x="2906" y="1835"/>
                        </a:lnTo>
                        <a:lnTo>
                          <a:pt x="2906" y="2740"/>
                        </a:lnTo>
                        <a:lnTo>
                          <a:pt x="3120" y="2525"/>
                        </a:lnTo>
                        <a:cubicBezTo>
                          <a:pt x="3311" y="2335"/>
                          <a:pt x="3549" y="2240"/>
                          <a:pt x="3787" y="2240"/>
                        </a:cubicBezTo>
                        <a:lnTo>
                          <a:pt x="3787" y="2287"/>
                        </a:lnTo>
                        <a:cubicBezTo>
                          <a:pt x="3906" y="2287"/>
                          <a:pt x="4025" y="2311"/>
                          <a:pt x="4144" y="2359"/>
                        </a:cubicBezTo>
                        <a:lnTo>
                          <a:pt x="4168" y="2287"/>
                        </a:lnTo>
                        <a:lnTo>
                          <a:pt x="4168" y="1883"/>
                        </a:lnTo>
                        <a:cubicBezTo>
                          <a:pt x="4168" y="1192"/>
                          <a:pt x="3596" y="620"/>
                          <a:pt x="2906" y="620"/>
                        </a:cubicBezTo>
                        <a:lnTo>
                          <a:pt x="1763" y="620"/>
                        </a:lnTo>
                        <a:lnTo>
                          <a:pt x="1763" y="335"/>
                        </a:lnTo>
                        <a:cubicBezTo>
                          <a:pt x="1763" y="192"/>
                          <a:pt x="1691" y="73"/>
                          <a:pt x="1572" y="25"/>
                        </a:cubicBezTo>
                        <a:cubicBezTo>
                          <a:pt x="1530" y="8"/>
                          <a:pt x="1488" y="0"/>
                          <a:pt x="1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9" name="Google Shape;259;p26"/>
                  <p:cNvSpPr/>
                  <p:nvPr/>
                </p:nvSpPr>
                <p:spPr>
                  <a:xfrm>
                    <a:off x="5722629" y="2287092"/>
                    <a:ext cx="86370" cy="138685"/>
                  </a:xfrm>
                  <a:custGeom>
                    <a:avLst/>
                    <a:gdLst/>
                    <a:ahLst/>
                    <a:cxnLst/>
                    <a:rect l="l" t="t" r="r" b="b"/>
                    <a:pathLst>
                      <a:path w="2526" h="4056" extrusionOk="0">
                        <a:moveTo>
                          <a:pt x="1278" y="1"/>
                        </a:moveTo>
                        <a:cubicBezTo>
                          <a:pt x="1186" y="1"/>
                          <a:pt x="1096" y="42"/>
                          <a:pt x="1049" y="126"/>
                        </a:cubicBezTo>
                        <a:lnTo>
                          <a:pt x="96" y="1197"/>
                        </a:lnTo>
                        <a:cubicBezTo>
                          <a:pt x="25" y="1293"/>
                          <a:pt x="1" y="1412"/>
                          <a:pt x="49" y="1531"/>
                        </a:cubicBezTo>
                        <a:cubicBezTo>
                          <a:pt x="96" y="1650"/>
                          <a:pt x="215" y="1721"/>
                          <a:pt x="358" y="1721"/>
                        </a:cubicBezTo>
                        <a:lnTo>
                          <a:pt x="644" y="1721"/>
                        </a:lnTo>
                        <a:lnTo>
                          <a:pt x="644" y="4055"/>
                        </a:lnTo>
                        <a:cubicBezTo>
                          <a:pt x="715" y="4055"/>
                          <a:pt x="787" y="4031"/>
                          <a:pt x="858" y="4031"/>
                        </a:cubicBezTo>
                        <a:lnTo>
                          <a:pt x="1668" y="4031"/>
                        </a:lnTo>
                        <a:cubicBezTo>
                          <a:pt x="1739" y="4031"/>
                          <a:pt x="1811" y="4031"/>
                          <a:pt x="1882" y="4055"/>
                        </a:cubicBezTo>
                        <a:lnTo>
                          <a:pt x="1882" y="1697"/>
                        </a:lnTo>
                        <a:lnTo>
                          <a:pt x="2168" y="1697"/>
                        </a:lnTo>
                        <a:cubicBezTo>
                          <a:pt x="2183" y="1700"/>
                          <a:pt x="2198" y="1701"/>
                          <a:pt x="2212" y="1701"/>
                        </a:cubicBezTo>
                        <a:cubicBezTo>
                          <a:pt x="2335" y="1701"/>
                          <a:pt x="2435" y="1616"/>
                          <a:pt x="2478" y="1531"/>
                        </a:cubicBezTo>
                        <a:cubicBezTo>
                          <a:pt x="2525" y="1412"/>
                          <a:pt x="2501" y="1269"/>
                          <a:pt x="2430" y="1174"/>
                        </a:cubicBezTo>
                        <a:lnTo>
                          <a:pt x="1525" y="126"/>
                        </a:lnTo>
                        <a:cubicBezTo>
                          <a:pt x="1466" y="42"/>
                          <a:pt x="1370" y="1"/>
                          <a:pt x="1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60" name="Google Shape;260;p26"/>
                  <p:cNvSpPr/>
                  <p:nvPr/>
                </p:nvSpPr>
                <p:spPr>
                  <a:xfrm>
                    <a:off x="5661561" y="2446908"/>
                    <a:ext cx="207685" cy="207651"/>
                  </a:xfrm>
                  <a:custGeom>
                    <a:avLst/>
                    <a:gdLst/>
                    <a:ahLst/>
                    <a:cxnLst/>
                    <a:rect l="l" t="t" r="r" b="b"/>
                    <a:pathLst>
                      <a:path w="6074" h="6073" extrusionOk="0">
                        <a:moveTo>
                          <a:pt x="2900" y="1969"/>
                        </a:moveTo>
                        <a:cubicBezTo>
                          <a:pt x="2948" y="1969"/>
                          <a:pt x="2998" y="1971"/>
                          <a:pt x="3049" y="1977"/>
                        </a:cubicBezTo>
                        <a:cubicBezTo>
                          <a:pt x="3089" y="1972"/>
                          <a:pt x="3128" y="1970"/>
                          <a:pt x="3167" y="1970"/>
                        </a:cubicBezTo>
                        <a:cubicBezTo>
                          <a:pt x="3733" y="1970"/>
                          <a:pt x="4192" y="2445"/>
                          <a:pt x="4192" y="3025"/>
                        </a:cubicBezTo>
                        <a:cubicBezTo>
                          <a:pt x="4192" y="3604"/>
                          <a:pt x="3733" y="4079"/>
                          <a:pt x="3167" y="4079"/>
                        </a:cubicBezTo>
                        <a:cubicBezTo>
                          <a:pt x="3128" y="4079"/>
                          <a:pt x="3089" y="4077"/>
                          <a:pt x="3049" y="4072"/>
                        </a:cubicBezTo>
                        <a:cubicBezTo>
                          <a:pt x="2998" y="4078"/>
                          <a:pt x="2948" y="4081"/>
                          <a:pt x="2900" y="4081"/>
                        </a:cubicBezTo>
                        <a:cubicBezTo>
                          <a:pt x="1551" y="4081"/>
                          <a:pt x="1551" y="1969"/>
                          <a:pt x="2900" y="1969"/>
                        </a:cubicBezTo>
                        <a:close/>
                        <a:moveTo>
                          <a:pt x="2620" y="0"/>
                        </a:moveTo>
                        <a:cubicBezTo>
                          <a:pt x="2454" y="0"/>
                          <a:pt x="2311" y="119"/>
                          <a:pt x="2311" y="286"/>
                        </a:cubicBezTo>
                        <a:lnTo>
                          <a:pt x="2311" y="405"/>
                        </a:lnTo>
                        <a:cubicBezTo>
                          <a:pt x="2097" y="453"/>
                          <a:pt x="1906" y="548"/>
                          <a:pt x="1716" y="643"/>
                        </a:cubicBezTo>
                        <a:lnTo>
                          <a:pt x="1644" y="572"/>
                        </a:lnTo>
                        <a:cubicBezTo>
                          <a:pt x="1596" y="524"/>
                          <a:pt x="1501" y="477"/>
                          <a:pt x="1430" y="477"/>
                        </a:cubicBezTo>
                        <a:cubicBezTo>
                          <a:pt x="1335" y="477"/>
                          <a:pt x="1263" y="500"/>
                          <a:pt x="1192" y="572"/>
                        </a:cubicBezTo>
                        <a:lnTo>
                          <a:pt x="596" y="1167"/>
                        </a:lnTo>
                        <a:cubicBezTo>
                          <a:pt x="549" y="1215"/>
                          <a:pt x="525" y="1310"/>
                          <a:pt x="525" y="1381"/>
                        </a:cubicBezTo>
                        <a:cubicBezTo>
                          <a:pt x="525" y="1477"/>
                          <a:pt x="549" y="1548"/>
                          <a:pt x="596" y="1620"/>
                        </a:cubicBezTo>
                        <a:lnTo>
                          <a:pt x="668" y="1691"/>
                        </a:lnTo>
                        <a:cubicBezTo>
                          <a:pt x="572" y="1882"/>
                          <a:pt x="477" y="2072"/>
                          <a:pt x="430" y="2286"/>
                        </a:cubicBezTo>
                        <a:lnTo>
                          <a:pt x="334" y="2286"/>
                        </a:lnTo>
                        <a:cubicBezTo>
                          <a:pt x="144" y="2286"/>
                          <a:pt x="25" y="2429"/>
                          <a:pt x="1" y="2596"/>
                        </a:cubicBezTo>
                        <a:lnTo>
                          <a:pt x="1" y="3430"/>
                        </a:lnTo>
                        <a:cubicBezTo>
                          <a:pt x="25" y="3596"/>
                          <a:pt x="144" y="3739"/>
                          <a:pt x="334" y="3739"/>
                        </a:cubicBezTo>
                        <a:lnTo>
                          <a:pt x="430" y="3739"/>
                        </a:lnTo>
                        <a:cubicBezTo>
                          <a:pt x="477" y="3953"/>
                          <a:pt x="572" y="4144"/>
                          <a:pt x="668" y="4334"/>
                        </a:cubicBezTo>
                        <a:lnTo>
                          <a:pt x="596" y="4406"/>
                        </a:lnTo>
                        <a:cubicBezTo>
                          <a:pt x="549" y="4477"/>
                          <a:pt x="525" y="4549"/>
                          <a:pt x="525" y="4644"/>
                        </a:cubicBezTo>
                        <a:cubicBezTo>
                          <a:pt x="525" y="4715"/>
                          <a:pt x="549" y="4787"/>
                          <a:pt x="596" y="4858"/>
                        </a:cubicBezTo>
                        <a:lnTo>
                          <a:pt x="1192" y="5454"/>
                        </a:lnTo>
                        <a:cubicBezTo>
                          <a:pt x="1263" y="5501"/>
                          <a:pt x="1335" y="5549"/>
                          <a:pt x="1430" y="5549"/>
                        </a:cubicBezTo>
                        <a:cubicBezTo>
                          <a:pt x="1501" y="5549"/>
                          <a:pt x="1596" y="5501"/>
                          <a:pt x="1644" y="5454"/>
                        </a:cubicBezTo>
                        <a:lnTo>
                          <a:pt x="1716" y="5382"/>
                        </a:lnTo>
                        <a:cubicBezTo>
                          <a:pt x="1906" y="5478"/>
                          <a:pt x="2097" y="5573"/>
                          <a:pt x="2311" y="5620"/>
                        </a:cubicBezTo>
                        <a:lnTo>
                          <a:pt x="2311" y="5763"/>
                        </a:lnTo>
                        <a:cubicBezTo>
                          <a:pt x="2311" y="5930"/>
                          <a:pt x="2454" y="6073"/>
                          <a:pt x="2620" y="6073"/>
                        </a:cubicBezTo>
                        <a:lnTo>
                          <a:pt x="3454" y="6073"/>
                        </a:lnTo>
                        <a:cubicBezTo>
                          <a:pt x="3645" y="6073"/>
                          <a:pt x="3787" y="5930"/>
                          <a:pt x="3764" y="5763"/>
                        </a:cubicBezTo>
                        <a:lnTo>
                          <a:pt x="3764" y="5644"/>
                        </a:lnTo>
                        <a:cubicBezTo>
                          <a:pt x="3978" y="5597"/>
                          <a:pt x="4192" y="5501"/>
                          <a:pt x="4359" y="5406"/>
                        </a:cubicBezTo>
                        <a:lnTo>
                          <a:pt x="4430" y="5478"/>
                        </a:lnTo>
                        <a:cubicBezTo>
                          <a:pt x="4502" y="5525"/>
                          <a:pt x="4573" y="5573"/>
                          <a:pt x="4669" y="5573"/>
                        </a:cubicBezTo>
                        <a:cubicBezTo>
                          <a:pt x="4740" y="5573"/>
                          <a:pt x="4835" y="5525"/>
                          <a:pt x="4883" y="5478"/>
                        </a:cubicBezTo>
                        <a:lnTo>
                          <a:pt x="5478" y="4882"/>
                        </a:lnTo>
                        <a:cubicBezTo>
                          <a:pt x="5526" y="4811"/>
                          <a:pt x="5573" y="4739"/>
                          <a:pt x="5573" y="4644"/>
                        </a:cubicBezTo>
                        <a:cubicBezTo>
                          <a:pt x="5573" y="4573"/>
                          <a:pt x="5550" y="4501"/>
                          <a:pt x="5478" y="4430"/>
                        </a:cubicBezTo>
                        <a:lnTo>
                          <a:pt x="5407" y="4358"/>
                        </a:lnTo>
                        <a:cubicBezTo>
                          <a:pt x="5526" y="4168"/>
                          <a:pt x="5597" y="3977"/>
                          <a:pt x="5669" y="3763"/>
                        </a:cubicBezTo>
                        <a:lnTo>
                          <a:pt x="5764" y="3763"/>
                        </a:lnTo>
                        <a:cubicBezTo>
                          <a:pt x="5931" y="3763"/>
                          <a:pt x="6074" y="3620"/>
                          <a:pt x="6074" y="3453"/>
                        </a:cubicBezTo>
                        <a:lnTo>
                          <a:pt x="6074" y="2596"/>
                        </a:lnTo>
                        <a:cubicBezTo>
                          <a:pt x="6074" y="2429"/>
                          <a:pt x="5931" y="2286"/>
                          <a:pt x="5764" y="2286"/>
                        </a:cubicBezTo>
                        <a:lnTo>
                          <a:pt x="5669" y="2286"/>
                        </a:lnTo>
                        <a:cubicBezTo>
                          <a:pt x="5597" y="2072"/>
                          <a:pt x="5526" y="1882"/>
                          <a:pt x="5407" y="1691"/>
                        </a:cubicBezTo>
                        <a:lnTo>
                          <a:pt x="5478" y="1620"/>
                        </a:lnTo>
                        <a:cubicBezTo>
                          <a:pt x="5550" y="1548"/>
                          <a:pt x="5573" y="1477"/>
                          <a:pt x="5573" y="1405"/>
                        </a:cubicBezTo>
                        <a:cubicBezTo>
                          <a:pt x="5573" y="1310"/>
                          <a:pt x="5526" y="1239"/>
                          <a:pt x="5478" y="1167"/>
                        </a:cubicBezTo>
                        <a:lnTo>
                          <a:pt x="4883" y="572"/>
                        </a:lnTo>
                        <a:cubicBezTo>
                          <a:pt x="4835" y="524"/>
                          <a:pt x="4740" y="477"/>
                          <a:pt x="4669" y="477"/>
                        </a:cubicBezTo>
                        <a:cubicBezTo>
                          <a:pt x="4573" y="477"/>
                          <a:pt x="4502" y="524"/>
                          <a:pt x="4430" y="572"/>
                        </a:cubicBezTo>
                        <a:lnTo>
                          <a:pt x="4359" y="643"/>
                        </a:lnTo>
                        <a:cubicBezTo>
                          <a:pt x="4192" y="548"/>
                          <a:pt x="3978" y="453"/>
                          <a:pt x="3764" y="405"/>
                        </a:cubicBezTo>
                        <a:lnTo>
                          <a:pt x="3764" y="286"/>
                        </a:lnTo>
                        <a:cubicBezTo>
                          <a:pt x="3787" y="119"/>
                          <a:pt x="3645"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61" name="Google Shape;261;p26"/>
              <p:cNvGrpSpPr/>
              <p:nvPr/>
            </p:nvGrpSpPr>
            <p:grpSpPr>
              <a:xfrm>
                <a:off x="4636275" y="1001378"/>
                <a:ext cx="4050652" cy="706794"/>
                <a:chOff x="-1691901" y="459724"/>
                <a:chExt cx="4700223" cy="1531847"/>
              </a:xfrm>
            </p:grpSpPr>
            <p:sp>
              <p:nvSpPr>
                <p:cNvPr id="262" name="Google Shape;262;p26"/>
                <p:cNvSpPr txBox="1"/>
                <p:nvPr/>
              </p:nvSpPr>
              <p:spPr>
                <a:xfrm>
                  <a:off x="-1691901" y="459724"/>
                  <a:ext cx="1796700" cy="15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Fira Sans Extra Condensed"/>
                      <a:ea typeface="Fira Sans Extra Condensed"/>
                      <a:cs typeface="Fira Sans Extra Condensed"/>
                      <a:sym typeface="Fira Sans Extra Condensed"/>
                    </a:rPr>
                    <a:t>Random</a:t>
                  </a:r>
                  <a:endParaRPr sz="1500" b="1">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500" b="1">
                      <a:latin typeface="Fira Sans Extra Condensed"/>
                      <a:ea typeface="Fira Sans Extra Condensed"/>
                      <a:cs typeface="Fira Sans Extra Condensed"/>
                      <a:sym typeface="Fira Sans Extra Condensed"/>
                    </a:rPr>
                    <a:t>Forest</a:t>
                  </a:r>
                  <a:endParaRPr sz="1500" b="1">
                    <a:latin typeface="Fira Sans Extra Condensed"/>
                    <a:ea typeface="Fira Sans Extra Condensed"/>
                    <a:cs typeface="Fira Sans Extra Condensed"/>
                    <a:sym typeface="Fira Sans Extra Condensed"/>
                  </a:endParaRPr>
                </a:p>
              </p:txBody>
            </p:sp>
            <p:sp>
              <p:nvSpPr>
                <p:cNvPr id="263" name="Google Shape;263;p26"/>
                <p:cNvSpPr txBox="1"/>
                <p:nvPr/>
              </p:nvSpPr>
              <p:spPr>
                <a:xfrm>
                  <a:off x="-478278" y="459772"/>
                  <a:ext cx="3486600" cy="15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A meta-estimator that fits a number of decision trees on various sub-samples of datasets and uses average to improve the predictive accuracy of the model.</a:t>
                  </a:r>
                  <a:endParaRPr sz="1000">
                    <a:latin typeface="Roboto"/>
                    <a:ea typeface="Roboto"/>
                    <a:cs typeface="Roboto"/>
                    <a:sym typeface="Roboto"/>
                  </a:endParaRPr>
                </a:p>
              </p:txBody>
            </p:sp>
          </p:grpSp>
        </p:grpSp>
      </p:grpSp>
      <p:grpSp>
        <p:nvGrpSpPr>
          <p:cNvPr id="264" name="Google Shape;264;p26"/>
          <p:cNvGrpSpPr/>
          <p:nvPr/>
        </p:nvGrpSpPr>
        <p:grpSpPr>
          <a:xfrm>
            <a:off x="4039483" y="2534150"/>
            <a:ext cx="4647381" cy="711823"/>
            <a:chOff x="4039546" y="996350"/>
            <a:chExt cx="4647381" cy="711823"/>
          </a:xfrm>
        </p:grpSpPr>
        <p:sp>
          <p:nvSpPr>
            <p:cNvPr id="265" name="Google Shape;265;p26"/>
            <p:cNvSpPr/>
            <p:nvPr/>
          </p:nvSpPr>
          <p:spPr>
            <a:xfrm>
              <a:off x="4294200" y="996350"/>
              <a:ext cx="4392600" cy="70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66" name="Google Shape;266;p26"/>
            <p:cNvGrpSpPr/>
            <p:nvPr/>
          </p:nvGrpSpPr>
          <p:grpSpPr>
            <a:xfrm>
              <a:off x="4039546" y="1001378"/>
              <a:ext cx="4647381" cy="706794"/>
              <a:chOff x="4039546" y="1001378"/>
              <a:chExt cx="4647381" cy="706794"/>
            </a:xfrm>
          </p:grpSpPr>
          <p:grpSp>
            <p:nvGrpSpPr>
              <p:cNvPr id="267" name="Google Shape;267;p26"/>
              <p:cNvGrpSpPr/>
              <p:nvPr/>
            </p:nvGrpSpPr>
            <p:grpSpPr>
              <a:xfrm>
                <a:off x="4039546" y="1110178"/>
                <a:ext cx="486939" cy="489168"/>
                <a:chOff x="7208350" y="3033775"/>
                <a:chExt cx="619200" cy="619200"/>
              </a:xfrm>
            </p:grpSpPr>
            <p:sp>
              <p:nvSpPr>
                <p:cNvPr id="268" name="Google Shape;268;p26"/>
                <p:cNvSpPr/>
                <p:nvPr/>
              </p:nvSpPr>
              <p:spPr>
                <a:xfrm>
                  <a:off x="7208350" y="3033775"/>
                  <a:ext cx="619200" cy="619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69" name="Google Shape;269;p26"/>
                <p:cNvGrpSpPr/>
                <p:nvPr/>
              </p:nvGrpSpPr>
              <p:grpSpPr>
                <a:xfrm>
                  <a:off x="7332686" y="3159642"/>
                  <a:ext cx="370544" cy="367467"/>
                  <a:chOff x="5580148" y="2287092"/>
                  <a:chExt cx="370544" cy="367467"/>
                </a:xfrm>
              </p:grpSpPr>
              <p:sp>
                <p:nvSpPr>
                  <p:cNvPr id="270" name="Google Shape;270;p26"/>
                  <p:cNvSpPr/>
                  <p:nvPr/>
                </p:nvSpPr>
                <p:spPr>
                  <a:xfrm>
                    <a:off x="5808144" y="2364641"/>
                    <a:ext cx="142549" cy="95329"/>
                  </a:xfrm>
                  <a:custGeom>
                    <a:avLst/>
                    <a:gdLst/>
                    <a:ahLst/>
                    <a:cxnLst/>
                    <a:rect l="l" t="t" r="r" b="b"/>
                    <a:pathLst>
                      <a:path w="4169" h="2788" extrusionOk="0">
                        <a:moveTo>
                          <a:pt x="2722" y="0"/>
                        </a:moveTo>
                        <a:cubicBezTo>
                          <a:pt x="2681" y="0"/>
                          <a:pt x="2638" y="8"/>
                          <a:pt x="2596" y="25"/>
                        </a:cubicBezTo>
                        <a:cubicBezTo>
                          <a:pt x="2477" y="72"/>
                          <a:pt x="2406" y="192"/>
                          <a:pt x="2406" y="334"/>
                        </a:cubicBezTo>
                        <a:lnTo>
                          <a:pt x="2406" y="620"/>
                        </a:lnTo>
                        <a:lnTo>
                          <a:pt x="1263" y="620"/>
                        </a:lnTo>
                        <a:cubicBezTo>
                          <a:pt x="572" y="620"/>
                          <a:pt x="0" y="1192"/>
                          <a:pt x="0" y="1882"/>
                        </a:cubicBezTo>
                        <a:lnTo>
                          <a:pt x="0" y="2287"/>
                        </a:lnTo>
                        <a:lnTo>
                          <a:pt x="24" y="2359"/>
                        </a:lnTo>
                        <a:cubicBezTo>
                          <a:pt x="143" y="2311"/>
                          <a:pt x="262" y="2287"/>
                          <a:pt x="382" y="2287"/>
                        </a:cubicBezTo>
                        <a:cubicBezTo>
                          <a:pt x="620" y="2287"/>
                          <a:pt x="858" y="2382"/>
                          <a:pt x="1048" y="2549"/>
                        </a:cubicBezTo>
                        <a:lnTo>
                          <a:pt x="1263" y="2787"/>
                        </a:lnTo>
                        <a:lnTo>
                          <a:pt x="1263" y="1882"/>
                        </a:lnTo>
                        <a:lnTo>
                          <a:pt x="2406" y="1882"/>
                        </a:lnTo>
                        <a:lnTo>
                          <a:pt x="2406" y="2192"/>
                        </a:lnTo>
                        <a:cubicBezTo>
                          <a:pt x="2406" y="2311"/>
                          <a:pt x="2477" y="2430"/>
                          <a:pt x="2596" y="2478"/>
                        </a:cubicBezTo>
                        <a:cubicBezTo>
                          <a:pt x="2644" y="2501"/>
                          <a:pt x="2692" y="2501"/>
                          <a:pt x="2739" y="2501"/>
                        </a:cubicBezTo>
                        <a:cubicBezTo>
                          <a:pt x="2811" y="2501"/>
                          <a:pt x="2882" y="2478"/>
                          <a:pt x="2930" y="2430"/>
                        </a:cubicBezTo>
                        <a:lnTo>
                          <a:pt x="4001" y="1525"/>
                        </a:lnTo>
                        <a:cubicBezTo>
                          <a:pt x="4168" y="1406"/>
                          <a:pt x="4168" y="1168"/>
                          <a:pt x="4001" y="1049"/>
                        </a:cubicBezTo>
                        <a:lnTo>
                          <a:pt x="4001" y="1001"/>
                        </a:lnTo>
                        <a:lnTo>
                          <a:pt x="2930" y="72"/>
                        </a:lnTo>
                        <a:cubicBezTo>
                          <a:pt x="2868" y="26"/>
                          <a:pt x="2797" y="0"/>
                          <a:pt x="2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1" name="Google Shape;271;p26"/>
                  <p:cNvSpPr/>
                  <p:nvPr/>
                </p:nvSpPr>
                <p:spPr>
                  <a:xfrm>
                    <a:off x="5580148" y="2363820"/>
                    <a:ext cx="142514" cy="93687"/>
                  </a:xfrm>
                  <a:custGeom>
                    <a:avLst/>
                    <a:gdLst/>
                    <a:ahLst/>
                    <a:cxnLst/>
                    <a:rect l="l" t="t" r="r" b="b"/>
                    <a:pathLst>
                      <a:path w="4168" h="2740" extrusionOk="0">
                        <a:moveTo>
                          <a:pt x="1447" y="0"/>
                        </a:moveTo>
                        <a:cubicBezTo>
                          <a:pt x="1372" y="0"/>
                          <a:pt x="1300" y="26"/>
                          <a:pt x="1239" y="73"/>
                        </a:cubicBezTo>
                        <a:lnTo>
                          <a:pt x="167" y="1001"/>
                        </a:lnTo>
                        <a:cubicBezTo>
                          <a:pt x="0" y="1120"/>
                          <a:pt x="0" y="1359"/>
                          <a:pt x="167" y="1478"/>
                        </a:cubicBezTo>
                        <a:lnTo>
                          <a:pt x="1239" y="2383"/>
                        </a:lnTo>
                        <a:cubicBezTo>
                          <a:pt x="1286" y="2430"/>
                          <a:pt x="1358" y="2454"/>
                          <a:pt x="1453" y="2454"/>
                        </a:cubicBezTo>
                        <a:cubicBezTo>
                          <a:pt x="1477" y="2454"/>
                          <a:pt x="1525" y="2454"/>
                          <a:pt x="1572" y="2430"/>
                        </a:cubicBezTo>
                        <a:cubicBezTo>
                          <a:pt x="1691" y="2383"/>
                          <a:pt x="1763" y="2264"/>
                          <a:pt x="1763" y="2144"/>
                        </a:cubicBezTo>
                        <a:lnTo>
                          <a:pt x="1763" y="1835"/>
                        </a:lnTo>
                        <a:lnTo>
                          <a:pt x="2906" y="1835"/>
                        </a:lnTo>
                        <a:lnTo>
                          <a:pt x="2906" y="2740"/>
                        </a:lnTo>
                        <a:lnTo>
                          <a:pt x="3120" y="2525"/>
                        </a:lnTo>
                        <a:cubicBezTo>
                          <a:pt x="3311" y="2335"/>
                          <a:pt x="3549" y="2240"/>
                          <a:pt x="3787" y="2240"/>
                        </a:cubicBezTo>
                        <a:lnTo>
                          <a:pt x="3787" y="2287"/>
                        </a:lnTo>
                        <a:cubicBezTo>
                          <a:pt x="3906" y="2287"/>
                          <a:pt x="4025" y="2311"/>
                          <a:pt x="4144" y="2359"/>
                        </a:cubicBezTo>
                        <a:lnTo>
                          <a:pt x="4168" y="2287"/>
                        </a:lnTo>
                        <a:lnTo>
                          <a:pt x="4168" y="1883"/>
                        </a:lnTo>
                        <a:cubicBezTo>
                          <a:pt x="4168" y="1192"/>
                          <a:pt x="3596" y="620"/>
                          <a:pt x="2906" y="620"/>
                        </a:cubicBezTo>
                        <a:lnTo>
                          <a:pt x="1763" y="620"/>
                        </a:lnTo>
                        <a:lnTo>
                          <a:pt x="1763" y="335"/>
                        </a:lnTo>
                        <a:cubicBezTo>
                          <a:pt x="1763" y="192"/>
                          <a:pt x="1691" y="73"/>
                          <a:pt x="1572" y="25"/>
                        </a:cubicBezTo>
                        <a:cubicBezTo>
                          <a:pt x="1530" y="8"/>
                          <a:pt x="1488" y="0"/>
                          <a:pt x="1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2" name="Google Shape;272;p26"/>
                  <p:cNvSpPr/>
                  <p:nvPr/>
                </p:nvSpPr>
                <p:spPr>
                  <a:xfrm>
                    <a:off x="5722629" y="2287092"/>
                    <a:ext cx="86370" cy="138685"/>
                  </a:xfrm>
                  <a:custGeom>
                    <a:avLst/>
                    <a:gdLst/>
                    <a:ahLst/>
                    <a:cxnLst/>
                    <a:rect l="l" t="t" r="r" b="b"/>
                    <a:pathLst>
                      <a:path w="2526" h="4056" extrusionOk="0">
                        <a:moveTo>
                          <a:pt x="1278" y="1"/>
                        </a:moveTo>
                        <a:cubicBezTo>
                          <a:pt x="1186" y="1"/>
                          <a:pt x="1096" y="42"/>
                          <a:pt x="1049" y="126"/>
                        </a:cubicBezTo>
                        <a:lnTo>
                          <a:pt x="96" y="1197"/>
                        </a:lnTo>
                        <a:cubicBezTo>
                          <a:pt x="25" y="1293"/>
                          <a:pt x="1" y="1412"/>
                          <a:pt x="49" y="1531"/>
                        </a:cubicBezTo>
                        <a:cubicBezTo>
                          <a:pt x="96" y="1650"/>
                          <a:pt x="215" y="1721"/>
                          <a:pt x="358" y="1721"/>
                        </a:cubicBezTo>
                        <a:lnTo>
                          <a:pt x="644" y="1721"/>
                        </a:lnTo>
                        <a:lnTo>
                          <a:pt x="644" y="4055"/>
                        </a:lnTo>
                        <a:cubicBezTo>
                          <a:pt x="715" y="4055"/>
                          <a:pt x="787" y="4031"/>
                          <a:pt x="858" y="4031"/>
                        </a:cubicBezTo>
                        <a:lnTo>
                          <a:pt x="1668" y="4031"/>
                        </a:lnTo>
                        <a:cubicBezTo>
                          <a:pt x="1739" y="4031"/>
                          <a:pt x="1811" y="4031"/>
                          <a:pt x="1882" y="4055"/>
                        </a:cubicBezTo>
                        <a:lnTo>
                          <a:pt x="1882" y="1697"/>
                        </a:lnTo>
                        <a:lnTo>
                          <a:pt x="2168" y="1697"/>
                        </a:lnTo>
                        <a:cubicBezTo>
                          <a:pt x="2183" y="1700"/>
                          <a:pt x="2198" y="1701"/>
                          <a:pt x="2212" y="1701"/>
                        </a:cubicBezTo>
                        <a:cubicBezTo>
                          <a:pt x="2335" y="1701"/>
                          <a:pt x="2435" y="1616"/>
                          <a:pt x="2478" y="1531"/>
                        </a:cubicBezTo>
                        <a:cubicBezTo>
                          <a:pt x="2525" y="1412"/>
                          <a:pt x="2501" y="1269"/>
                          <a:pt x="2430" y="1174"/>
                        </a:cubicBezTo>
                        <a:lnTo>
                          <a:pt x="1525" y="126"/>
                        </a:lnTo>
                        <a:cubicBezTo>
                          <a:pt x="1466" y="42"/>
                          <a:pt x="1370" y="1"/>
                          <a:pt x="1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73" name="Google Shape;273;p26"/>
                  <p:cNvSpPr/>
                  <p:nvPr/>
                </p:nvSpPr>
                <p:spPr>
                  <a:xfrm>
                    <a:off x="5661561" y="2446908"/>
                    <a:ext cx="207685" cy="207651"/>
                  </a:xfrm>
                  <a:custGeom>
                    <a:avLst/>
                    <a:gdLst/>
                    <a:ahLst/>
                    <a:cxnLst/>
                    <a:rect l="l" t="t" r="r" b="b"/>
                    <a:pathLst>
                      <a:path w="6074" h="6073" extrusionOk="0">
                        <a:moveTo>
                          <a:pt x="2900" y="1969"/>
                        </a:moveTo>
                        <a:cubicBezTo>
                          <a:pt x="2948" y="1969"/>
                          <a:pt x="2998" y="1971"/>
                          <a:pt x="3049" y="1977"/>
                        </a:cubicBezTo>
                        <a:cubicBezTo>
                          <a:pt x="3089" y="1972"/>
                          <a:pt x="3128" y="1970"/>
                          <a:pt x="3167" y="1970"/>
                        </a:cubicBezTo>
                        <a:cubicBezTo>
                          <a:pt x="3733" y="1970"/>
                          <a:pt x="4192" y="2445"/>
                          <a:pt x="4192" y="3025"/>
                        </a:cubicBezTo>
                        <a:cubicBezTo>
                          <a:pt x="4192" y="3604"/>
                          <a:pt x="3733" y="4079"/>
                          <a:pt x="3167" y="4079"/>
                        </a:cubicBezTo>
                        <a:cubicBezTo>
                          <a:pt x="3128" y="4079"/>
                          <a:pt x="3089" y="4077"/>
                          <a:pt x="3049" y="4072"/>
                        </a:cubicBezTo>
                        <a:cubicBezTo>
                          <a:pt x="2998" y="4078"/>
                          <a:pt x="2948" y="4081"/>
                          <a:pt x="2900" y="4081"/>
                        </a:cubicBezTo>
                        <a:cubicBezTo>
                          <a:pt x="1551" y="4081"/>
                          <a:pt x="1551" y="1969"/>
                          <a:pt x="2900" y="1969"/>
                        </a:cubicBezTo>
                        <a:close/>
                        <a:moveTo>
                          <a:pt x="2620" y="0"/>
                        </a:moveTo>
                        <a:cubicBezTo>
                          <a:pt x="2454" y="0"/>
                          <a:pt x="2311" y="119"/>
                          <a:pt x="2311" y="286"/>
                        </a:cubicBezTo>
                        <a:lnTo>
                          <a:pt x="2311" y="405"/>
                        </a:lnTo>
                        <a:cubicBezTo>
                          <a:pt x="2097" y="453"/>
                          <a:pt x="1906" y="548"/>
                          <a:pt x="1716" y="643"/>
                        </a:cubicBezTo>
                        <a:lnTo>
                          <a:pt x="1644" y="572"/>
                        </a:lnTo>
                        <a:cubicBezTo>
                          <a:pt x="1596" y="524"/>
                          <a:pt x="1501" y="477"/>
                          <a:pt x="1430" y="477"/>
                        </a:cubicBezTo>
                        <a:cubicBezTo>
                          <a:pt x="1335" y="477"/>
                          <a:pt x="1263" y="500"/>
                          <a:pt x="1192" y="572"/>
                        </a:cubicBezTo>
                        <a:lnTo>
                          <a:pt x="596" y="1167"/>
                        </a:lnTo>
                        <a:cubicBezTo>
                          <a:pt x="549" y="1215"/>
                          <a:pt x="525" y="1310"/>
                          <a:pt x="525" y="1381"/>
                        </a:cubicBezTo>
                        <a:cubicBezTo>
                          <a:pt x="525" y="1477"/>
                          <a:pt x="549" y="1548"/>
                          <a:pt x="596" y="1620"/>
                        </a:cubicBezTo>
                        <a:lnTo>
                          <a:pt x="668" y="1691"/>
                        </a:lnTo>
                        <a:cubicBezTo>
                          <a:pt x="572" y="1882"/>
                          <a:pt x="477" y="2072"/>
                          <a:pt x="430" y="2286"/>
                        </a:cubicBezTo>
                        <a:lnTo>
                          <a:pt x="334" y="2286"/>
                        </a:lnTo>
                        <a:cubicBezTo>
                          <a:pt x="144" y="2286"/>
                          <a:pt x="25" y="2429"/>
                          <a:pt x="1" y="2596"/>
                        </a:cubicBezTo>
                        <a:lnTo>
                          <a:pt x="1" y="3430"/>
                        </a:lnTo>
                        <a:cubicBezTo>
                          <a:pt x="25" y="3596"/>
                          <a:pt x="144" y="3739"/>
                          <a:pt x="334" y="3739"/>
                        </a:cubicBezTo>
                        <a:lnTo>
                          <a:pt x="430" y="3739"/>
                        </a:lnTo>
                        <a:cubicBezTo>
                          <a:pt x="477" y="3953"/>
                          <a:pt x="572" y="4144"/>
                          <a:pt x="668" y="4334"/>
                        </a:cubicBezTo>
                        <a:lnTo>
                          <a:pt x="596" y="4406"/>
                        </a:lnTo>
                        <a:cubicBezTo>
                          <a:pt x="549" y="4477"/>
                          <a:pt x="525" y="4549"/>
                          <a:pt x="525" y="4644"/>
                        </a:cubicBezTo>
                        <a:cubicBezTo>
                          <a:pt x="525" y="4715"/>
                          <a:pt x="549" y="4787"/>
                          <a:pt x="596" y="4858"/>
                        </a:cubicBezTo>
                        <a:lnTo>
                          <a:pt x="1192" y="5454"/>
                        </a:lnTo>
                        <a:cubicBezTo>
                          <a:pt x="1263" y="5501"/>
                          <a:pt x="1335" y="5549"/>
                          <a:pt x="1430" y="5549"/>
                        </a:cubicBezTo>
                        <a:cubicBezTo>
                          <a:pt x="1501" y="5549"/>
                          <a:pt x="1596" y="5501"/>
                          <a:pt x="1644" y="5454"/>
                        </a:cubicBezTo>
                        <a:lnTo>
                          <a:pt x="1716" y="5382"/>
                        </a:lnTo>
                        <a:cubicBezTo>
                          <a:pt x="1906" y="5478"/>
                          <a:pt x="2097" y="5573"/>
                          <a:pt x="2311" y="5620"/>
                        </a:cubicBezTo>
                        <a:lnTo>
                          <a:pt x="2311" y="5763"/>
                        </a:lnTo>
                        <a:cubicBezTo>
                          <a:pt x="2311" y="5930"/>
                          <a:pt x="2454" y="6073"/>
                          <a:pt x="2620" y="6073"/>
                        </a:cubicBezTo>
                        <a:lnTo>
                          <a:pt x="3454" y="6073"/>
                        </a:lnTo>
                        <a:cubicBezTo>
                          <a:pt x="3645" y="6073"/>
                          <a:pt x="3787" y="5930"/>
                          <a:pt x="3764" y="5763"/>
                        </a:cubicBezTo>
                        <a:lnTo>
                          <a:pt x="3764" y="5644"/>
                        </a:lnTo>
                        <a:cubicBezTo>
                          <a:pt x="3978" y="5597"/>
                          <a:pt x="4192" y="5501"/>
                          <a:pt x="4359" y="5406"/>
                        </a:cubicBezTo>
                        <a:lnTo>
                          <a:pt x="4430" y="5478"/>
                        </a:lnTo>
                        <a:cubicBezTo>
                          <a:pt x="4502" y="5525"/>
                          <a:pt x="4573" y="5573"/>
                          <a:pt x="4669" y="5573"/>
                        </a:cubicBezTo>
                        <a:cubicBezTo>
                          <a:pt x="4740" y="5573"/>
                          <a:pt x="4835" y="5525"/>
                          <a:pt x="4883" y="5478"/>
                        </a:cubicBezTo>
                        <a:lnTo>
                          <a:pt x="5478" y="4882"/>
                        </a:lnTo>
                        <a:cubicBezTo>
                          <a:pt x="5526" y="4811"/>
                          <a:pt x="5573" y="4739"/>
                          <a:pt x="5573" y="4644"/>
                        </a:cubicBezTo>
                        <a:cubicBezTo>
                          <a:pt x="5573" y="4573"/>
                          <a:pt x="5550" y="4501"/>
                          <a:pt x="5478" y="4430"/>
                        </a:cubicBezTo>
                        <a:lnTo>
                          <a:pt x="5407" y="4358"/>
                        </a:lnTo>
                        <a:cubicBezTo>
                          <a:pt x="5526" y="4168"/>
                          <a:pt x="5597" y="3977"/>
                          <a:pt x="5669" y="3763"/>
                        </a:cubicBezTo>
                        <a:lnTo>
                          <a:pt x="5764" y="3763"/>
                        </a:lnTo>
                        <a:cubicBezTo>
                          <a:pt x="5931" y="3763"/>
                          <a:pt x="6074" y="3620"/>
                          <a:pt x="6074" y="3453"/>
                        </a:cubicBezTo>
                        <a:lnTo>
                          <a:pt x="6074" y="2596"/>
                        </a:lnTo>
                        <a:cubicBezTo>
                          <a:pt x="6074" y="2429"/>
                          <a:pt x="5931" y="2286"/>
                          <a:pt x="5764" y="2286"/>
                        </a:cubicBezTo>
                        <a:lnTo>
                          <a:pt x="5669" y="2286"/>
                        </a:lnTo>
                        <a:cubicBezTo>
                          <a:pt x="5597" y="2072"/>
                          <a:pt x="5526" y="1882"/>
                          <a:pt x="5407" y="1691"/>
                        </a:cubicBezTo>
                        <a:lnTo>
                          <a:pt x="5478" y="1620"/>
                        </a:lnTo>
                        <a:cubicBezTo>
                          <a:pt x="5550" y="1548"/>
                          <a:pt x="5573" y="1477"/>
                          <a:pt x="5573" y="1405"/>
                        </a:cubicBezTo>
                        <a:cubicBezTo>
                          <a:pt x="5573" y="1310"/>
                          <a:pt x="5526" y="1239"/>
                          <a:pt x="5478" y="1167"/>
                        </a:cubicBezTo>
                        <a:lnTo>
                          <a:pt x="4883" y="572"/>
                        </a:lnTo>
                        <a:cubicBezTo>
                          <a:pt x="4835" y="524"/>
                          <a:pt x="4740" y="477"/>
                          <a:pt x="4669" y="477"/>
                        </a:cubicBezTo>
                        <a:cubicBezTo>
                          <a:pt x="4573" y="477"/>
                          <a:pt x="4502" y="524"/>
                          <a:pt x="4430" y="572"/>
                        </a:cubicBezTo>
                        <a:lnTo>
                          <a:pt x="4359" y="643"/>
                        </a:lnTo>
                        <a:cubicBezTo>
                          <a:pt x="4192" y="548"/>
                          <a:pt x="3978" y="453"/>
                          <a:pt x="3764" y="405"/>
                        </a:cubicBezTo>
                        <a:lnTo>
                          <a:pt x="3764" y="286"/>
                        </a:lnTo>
                        <a:cubicBezTo>
                          <a:pt x="3787" y="119"/>
                          <a:pt x="3645"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74" name="Google Shape;274;p26"/>
              <p:cNvGrpSpPr/>
              <p:nvPr/>
            </p:nvGrpSpPr>
            <p:grpSpPr>
              <a:xfrm>
                <a:off x="4636275" y="1001378"/>
                <a:ext cx="4050652" cy="706794"/>
                <a:chOff x="-1691901" y="459724"/>
                <a:chExt cx="4700223" cy="1531847"/>
              </a:xfrm>
            </p:grpSpPr>
            <p:sp>
              <p:nvSpPr>
                <p:cNvPr id="275" name="Google Shape;275;p26"/>
                <p:cNvSpPr txBox="1"/>
                <p:nvPr/>
              </p:nvSpPr>
              <p:spPr>
                <a:xfrm>
                  <a:off x="-1691901" y="459724"/>
                  <a:ext cx="1796700" cy="15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Fira Sans Extra Condensed"/>
                      <a:ea typeface="Fira Sans Extra Condensed"/>
                      <a:cs typeface="Fira Sans Extra Condensed"/>
                      <a:sym typeface="Fira Sans Extra Condensed"/>
                    </a:rPr>
                    <a:t>LightGBM</a:t>
                  </a:r>
                  <a:endParaRPr sz="1500" b="1">
                    <a:latin typeface="Fira Sans Extra Condensed"/>
                    <a:ea typeface="Fira Sans Extra Condensed"/>
                    <a:cs typeface="Fira Sans Extra Condensed"/>
                    <a:sym typeface="Fira Sans Extra Condensed"/>
                  </a:endParaRPr>
                </a:p>
              </p:txBody>
            </p:sp>
            <p:sp>
              <p:nvSpPr>
                <p:cNvPr id="276" name="Google Shape;276;p26"/>
                <p:cNvSpPr txBox="1"/>
                <p:nvPr/>
              </p:nvSpPr>
              <p:spPr>
                <a:xfrm>
                  <a:off x="-478278" y="459772"/>
                  <a:ext cx="3486600" cy="15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A fast, distributed, high-performance gradient boosting framework based on decision tree algorithm, used for ranking, classification, etc.</a:t>
                  </a:r>
                  <a:endParaRPr sz="1000">
                    <a:solidFill>
                      <a:schemeClr val="dk1"/>
                    </a:solidFill>
                    <a:latin typeface="Roboto"/>
                    <a:ea typeface="Roboto"/>
                    <a:cs typeface="Roboto"/>
                    <a:sym typeface="Roboto"/>
                  </a:endParaRPr>
                </a:p>
              </p:txBody>
            </p:sp>
          </p:grpSp>
        </p:grpSp>
      </p:grpSp>
      <p:grpSp>
        <p:nvGrpSpPr>
          <p:cNvPr id="277" name="Google Shape;277;p26"/>
          <p:cNvGrpSpPr/>
          <p:nvPr/>
        </p:nvGrpSpPr>
        <p:grpSpPr>
          <a:xfrm>
            <a:off x="4039546" y="3296600"/>
            <a:ext cx="4647381" cy="711823"/>
            <a:chOff x="4039546" y="996350"/>
            <a:chExt cx="4647381" cy="711823"/>
          </a:xfrm>
        </p:grpSpPr>
        <p:sp>
          <p:nvSpPr>
            <p:cNvPr id="278" name="Google Shape;278;p26"/>
            <p:cNvSpPr/>
            <p:nvPr/>
          </p:nvSpPr>
          <p:spPr>
            <a:xfrm>
              <a:off x="4294200" y="996350"/>
              <a:ext cx="4392600" cy="70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79" name="Google Shape;279;p26"/>
            <p:cNvGrpSpPr/>
            <p:nvPr/>
          </p:nvGrpSpPr>
          <p:grpSpPr>
            <a:xfrm>
              <a:off x="4039546" y="1001378"/>
              <a:ext cx="4647381" cy="706794"/>
              <a:chOff x="4039546" y="1001378"/>
              <a:chExt cx="4647381" cy="706794"/>
            </a:xfrm>
          </p:grpSpPr>
          <p:grpSp>
            <p:nvGrpSpPr>
              <p:cNvPr id="280" name="Google Shape;280;p26"/>
              <p:cNvGrpSpPr/>
              <p:nvPr/>
            </p:nvGrpSpPr>
            <p:grpSpPr>
              <a:xfrm>
                <a:off x="4039546" y="1110178"/>
                <a:ext cx="486939" cy="489168"/>
                <a:chOff x="7208350" y="3033775"/>
                <a:chExt cx="619200" cy="619200"/>
              </a:xfrm>
            </p:grpSpPr>
            <p:sp>
              <p:nvSpPr>
                <p:cNvPr id="281" name="Google Shape;281;p26"/>
                <p:cNvSpPr/>
                <p:nvPr/>
              </p:nvSpPr>
              <p:spPr>
                <a:xfrm>
                  <a:off x="7208350" y="3033775"/>
                  <a:ext cx="619200" cy="619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82" name="Google Shape;282;p26"/>
                <p:cNvGrpSpPr/>
                <p:nvPr/>
              </p:nvGrpSpPr>
              <p:grpSpPr>
                <a:xfrm>
                  <a:off x="7332686" y="3159642"/>
                  <a:ext cx="370544" cy="367467"/>
                  <a:chOff x="5580148" y="2287092"/>
                  <a:chExt cx="370544" cy="367467"/>
                </a:xfrm>
              </p:grpSpPr>
              <p:sp>
                <p:nvSpPr>
                  <p:cNvPr id="283" name="Google Shape;283;p26"/>
                  <p:cNvSpPr/>
                  <p:nvPr/>
                </p:nvSpPr>
                <p:spPr>
                  <a:xfrm>
                    <a:off x="5808144" y="2364641"/>
                    <a:ext cx="142549" cy="95329"/>
                  </a:xfrm>
                  <a:custGeom>
                    <a:avLst/>
                    <a:gdLst/>
                    <a:ahLst/>
                    <a:cxnLst/>
                    <a:rect l="l" t="t" r="r" b="b"/>
                    <a:pathLst>
                      <a:path w="4169" h="2788" extrusionOk="0">
                        <a:moveTo>
                          <a:pt x="2722" y="0"/>
                        </a:moveTo>
                        <a:cubicBezTo>
                          <a:pt x="2681" y="0"/>
                          <a:pt x="2638" y="8"/>
                          <a:pt x="2596" y="25"/>
                        </a:cubicBezTo>
                        <a:cubicBezTo>
                          <a:pt x="2477" y="72"/>
                          <a:pt x="2406" y="192"/>
                          <a:pt x="2406" y="334"/>
                        </a:cubicBezTo>
                        <a:lnTo>
                          <a:pt x="2406" y="620"/>
                        </a:lnTo>
                        <a:lnTo>
                          <a:pt x="1263" y="620"/>
                        </a:lnTo>
                        <a:cubicBezTo>
                          <a:pt x="572" y="620"/>
                          <a:pt x="0" y="1192"/>
                          <a:pt x="0" y="1882"/>
                        </a:cubicBezTo>
                        <a:lnTo>
                          <a:pt x="0" y="2287"/>
                        </a:lnTo>
                        <a:lnTo>
                          <a:pt x="24" y="2359"/>
                        </a:lnTo>
                        <a:cubicBezTo>
                          <a:pt x="143" y="2311"/>
                          <a:pt x="262" y="2287"/>
                          <a:pt x="382" y="2287"/>
                        </a:cubicBezTo>
                        <a:cubicBezTo>
                          <a:pt x="620" y="2287"/>
                          <a:pt x="858" y="2382"/>
                          <a:pt x="1048" y="2549"/>
                        </a:cubicBezTo>
                        <a:lnTo>
                          <a:pt x="1263" y="2787"/>
                        </a:lnTo>
                        <a:lnTo>
                          <a:pt x="1263" y="1882"/>
                        </a:lnTo>
                        <a:lnTo>
                          <a:pt x="2406" y="1882"/>
                        </a:lnTo>
                        <a:lnTo>
                          <a:pt x="2406" y="2192"/>
                        </a:lnTo>
                        <a:cubicBezTo>
                          <a:pt x="2406" y="2311"/>
                          <a:pt x="2477" y="2430"/>
                          <a:pt x="2596" y="2478"/>
                        </a:cubicBezTo>
                        <a:cubicBezTo>
                          <a:pt x="2644" y="2501"/>
                          <a:pt x="2692" y="2501"/>
                          <a:pt x="2739" y="2501"/>
                        </a:cubicBezTo>
                        <a:cubicBezTo>
                          <a:pt x="2811" y="2501"/>
                          <a:pt x="2882" y="2478"/>
                          <a:pt x="2930" y="2430"/>
                        </a:cubicBezTo>
                        <a:lnTo>
                          <a:pt x="4001" y="1525"/>
                        </a:lnTo>
                        <a:cubicBezTo>
                          <a:pt x="4168" y="1406"/>
                          <a:pt x="4168" y="1168"/>
                          <a:pt x="4001" y="1049"/>
                        </a:cubicBezTo>
                        <a:lnTo>
                          <a:pt x="4001" y="1001"/>
                        </a:lnTo>
                        <a:lnTo>
                          <a:pt x="2930" y="72"/>
                        </a:lnTo>
                        <a:cubicBezTo>
                          <a:pt x="2868" y="26"/>
                          <a:pt x="2797" y="0"/>
                          <a:pt x="2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4" name="Google Shape;284;p26"/>
                  <p:cNvSpPr/>
                  <p:nvPr/>
                </p:nvSpPr>
                <p:spPr>
                  <a:xfrm>
                    <a:off x="5580148" y="2363820"/>
                    <a:ext cx="142514" cy="93687"/>
                  </a:xfrm>
                  <a:custGeom>
                    <a:avLst/>
                    <a:gdLst/>
                    <a:ahLst/>
                    <a:cxnLst/>
                    <a:rect l="l" t="t" r="r" b="b"/>
                    <a:pathLst>
                      <a:path w="4168" h="2740" extrusionOk="0">
                        <a:moveTo>
                          <a:pt x="1447" y="0"/>
                        </a:moveTo>
                        <a:cubicBezTo>
                          <a:pt x="1372" y="0"/>
                          <a:pt x="1300" y="26"/>
                          <a:pt x="1239" y="73"/>
                        </a:cubicBezTo>
                        <a:lnTo>
                          <a:pt x="167" y="1001"/>
                        </a:lnTo>
                        <a:cubicBezTo>
                          <a:pt x="0" y="1120"/>
                          <a:pt x="0" y="1359"/>
                          <a:pt x="167" y="1478"/>
                        </a:cubicBezTo>
                        <a:lnTo>
                          <a:pt x="1239" y="2383"/>
                        </a:lnTo>
                        <a:cubicBezTo>
                          <a:pt x="1286" y="2430"/>
                          <a:pt x="1358" y="2454"/>
                          <a:pt x="1453" y="2454"/>
                        </a:cubicBezTo>
                        <a:cubicBezTo>
                          <a:pt x="1477" y="2454"/>
                          <a:pt x="1525" y="2454"/>
                          <a:pt x="1572" y="2430"/>
                        </a:cubicBezTo>
                        <a:cubicBezTo>
                          <a:pt x="1691" y="2383"/>
                          <a:pt x="1763" y="2264"/>
                          <a:pt x="1763" y="2144"/>
                        </a:cubicBezTo>
                        <a:lnTo>
                          <a:pt x="1763" y="1835"/>
                        </a:lnTo>
                        <a:lnTo>
                          <a:pt x="2906" y="1835"/>
                        </a:lnTo>
                        <a:lnTo>
                          <a:pt x="2906" y="2740"/>
                        </a:lnTo>
                        <a:lnTo>
                          <a:pt x="3120" y="2525"/>
                        </a:lnTo>
                        <a:cubicBezTo>
                          <a:pt x="3311" y="2335"/>
                          <a:pt x="3549" y="2240"/>
                          <a:pt x="3787" y="2240"/>
                        </a:cubicBezTo>
                        <a:lnTo>
                          <a:pt x="3787" y="2287"/>
                        </a:lnTo>
                        <a:cubicBezTo>
                          <a:pt x="3906" y="2287"/>
                          <a:pt x="4025" y="2311"/>
                          <a:pt x="4144" y="2359"/>
                        </a:cubicBezTo>
                        <a:lnTo>
                          <a:pt x="4168" y="2287"/>
                        </a:lnTo>
                        <a:lnTo>
                          <a:pt x="4168" y="1883"/>
                        </a:lnTo>
                        <a:cubicBezTo>
                          <a:pt x="4168" y="1192"/>
                          <a:pt x="3596" y="620"/>
                          <a:pt x="2906" y="620"/>
                        </a:cubicBezTo>
                        <a:lnTo>
                          <a:pt x="1763" y="620"/>
                        </a:lnTo>
                        <a:lnTo>
                          <a:pt x="1763" y="335"/>
                        </a:lnTo>
                        <a:cubicBezTo>
                          <a:pt x="1763" y="192"/>
                          <a:pt x="1691" y="73"/>
                          <a:pt x="1572" y="25"/>
                        </a:cubicBezTo>
                        <a:cubicBezTo>
                          <a:pt x="1530" y="8"/>
                          <a:pt x="1488" y="0"/>
                          <a:pt x="1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5" name="Google Shape;285;p26"/>
                  <p:cNvSpPr/>
                  <p:nvPr/>
                </p:nvSpPr>
                <p:spPr>
                  <a:xfrm>
                    <a:off x="5722629" y="2287092"/>
                    <a:ext cx="86370" cy="138685"/>
                  </a:xfrm>
                  <a:custGeom>
                    <a:avLst/>
                    <a:gdLst/>
                    <a:ahLst/>
                    <a:cxnLst/>
                    <a:rect l="l" t="t" r="r" b="b"/>
                    <a:pathLst>
                      <a:path w="2526" h="4056" extrusionOk="0">
                        <a:moveTo>
                          <a:pt x="1278" y="1"/>
                        </a:moveTo>
                        <a:cubicBezTo>
                          <a:pt x="1186" y="1"/>
                          <a:pt x="1096" y="42"/>
                          <a:pt x="1049" y="126"/>
                        </a:cubicBezTo>
                        <a:lnTo>
                          <a:pt x="96" y="1197"/>
                        </a:lnTo>
                        <a:cubicBezTo>
                          <a:pt x="25" y="1293"/>
                          <a:pt x="1" y="1412"/>
                          <a:pt x="49" y="1531"/>
                        </a:cubicBezTo>
                        <a:cubicBezTo>
                          <a:pt x="96" y="1650"/>
                          <a:pt x="215" y="1721"/>
                          <a:pt x="358" y="1721"/>
                        </a:cubicBezTo>
                        <a:lnTo>
                          <a:pt x="644" y="1721"/>
                        </a:lnTo>
                        <a:lnTo>
                          <a:pt x="644" y="4055"/>
                        </a:lnTo>
                        <a:cubicBezTo>
                          <a:pt x="715" y="4055"/>
                          <a:pt x="787" y="4031"/>
                          <a:pt x="858" y="4031"/>
                        </a:cubicBezTo>
                        <a:lnTo>
                          <a:pt x="1668" y="4031"/>
                        </a:lnTo>
                        <a:cubicBezTo>
                          <a:pt x="1739" y="4031"/>
                          <a:pt x="1811" y="4031"/>
                          <a:pt x="1882" y="4055"/>
                        </a:cubicBezTo>
                        <a:lnTo>
                          <a:pt x="1882" y="1697"/>
                        </a:lnTo>
                        <a:lnTo>
                          <a:pt x="2168" y="1697"/>
                        </a:lnTo>
                        <a:cubicBezTo>
                          <a:pt x="2183" y="1700"/>
                          <a:pt x="2198" y="1701"/>
                          <a:pt x="2212" y="1701"/>
                        </a:cubicBezTo>
                        <a:cubicBezTo>
                          <a:pt x="2335" y="1701"/>
                          <a:pt x="2435" y="1616"/>
                          <a:pt x="2478" y="1531"/>
                        </a:cubicBezTo>
                        <a:cubicBezTo>
                          <a:pt x="2525" y="1412"/>
                          <a:pt x="2501" y="1269"/>
                          <a:pt x="2430" y="1174"/>
                        </a:cubicBezTo>
                        <a:lnTo>
                          <a:pt x="1525" y="126"/>
                        </a:lnTo>
                        <a:cubicBezTo>
                          <a:pt x="1466" y="42"/>
                          <a:pt x="1370" y="1"/>
                          <a:pt x="1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86" name="Google Shape;286;p26"/>
                  <p:cNvSpPr/>
                  <p:nvPr/>
                </p:nvSpPr>
                <p:spPr>
                  <a:xfrm>
                    <a:off x="5661561" y="2446908"/>
                    <a:ext cx="207685" cy="207651"/>
                  </a:xfrm>
                  <a:custGeom>
                    <a:avLst/>
                    <a:gdLst/>
                    <a:ahLst/>
                    <a:cxnLst/>
                    <a:rect l="l" t="t" r="r" b="b"/>
                    <a:pathLst>
                      <a:path w="6074" h="6073" extrusionOk="0">
                        <a:moveTo>
                          <a:pt x="2900" y="1969"/>
                        </a:moveTo>
                        <a:cubicBezTo>
                          <a:pt x="2948" y="1969"/>
                          <a:pt x="2998" y="1971"/>
                          <a:pt x="3049" y="1977"/>
                        </a:cubicBezTo>
                        <a:cubicBezTo>
                          <a:pt x="3089" y="1972"/>
                          <a:pt x="3128" y="1970"/>
                          <a:pt x="3167" y="1970"/>
                        </a:cubicBezTo>
                        <a:cubicBezTo>
                          <a:pt x="3733" y="1970"/>
                          <a:pt x="4192" y="2445"/>
                          <a:pt x="4192" y="3025"/>
                        </a:cubicBezTo>
                        <a:cubicBezTo>
                          <a:pt x="4192" y="3604"/>
                          <a:pt x="3733" y="4079"/>
                          <a:pt x="3167" y="4079"/>
                        </a:cubicBezTo>
                        <a:cubicBezTo>
                          <a:pt x="3128" y="4079"/>
                          <a:pt x="3089" y="4077"/>
                          <a:pt x="3049" y="4072"/>
                        </a:cubicBezTo>
                        <a:cubicBezTo>
                          <a:pt x="2998" y="4078"/>
                          <a:pt x="2948" y="4081"/>
                          <a:pt x="2900" y="4081"/>
                        </a:cubicBezTo>
                        <a:cubicBezTo>
                          <a:pt x="1551" y="4081"/>
                          <a:pt x="1551" y="1969"/>
                          <a:pt x="2900" y="1969"/>
                        </a:cubicBezTo>
                        <a:close/>
                        <a:moveTo>
                          <a:pt x="2620" y="0"/>
                        </a:moveTo>
                        <a:cubicBezTo>
                          <a:pt x="2454" y="0"/>
                          <a:pt x="2311" y="119"/>
                          <a:pt x="2311" y="286"/>
                        </a:cubicBezTo>
                        <a:lnTo>
                          <a:pt x="2311" y="405"/>
                        </a:lnTo>
                        <a:cubicBezTo>
                          <a:pt x="2097" y="453"/>
                          <a:pt x="1906" y="548"/>
                          <a:pt x="1716" y="643"/>
                        </a:cubicBezTo>
                        <a:lnTo>
                          <a:pt x="1644" y="572"/>
                        </a:lnTo>
                        <a:cubicBezTo>
                          <a:pt x="1596" y="524"/>
                          <a:pt x="1501" y="477"/>
                          <a:pt x="1430" y="477"/>
                        </a:cubicBezTo>
                        <a:cubicBezTo>
                          <a:pt x="1335" y="477"/>
                          <a:pt x="1263" y="500"/>
                          <a:pt x="1192" y="572"/>
                        </a:cubicBezTo>
                        <a:lnTo>
                          <a:pt x="596" y="1167"/>
                        </a:lnTo>
                        <a:cubicBezTo>
                          <a:pt x="549" y="1215"/>
                          <a:pt x="525" y="1310"/>
                          <a:pt x="525" y="1381"/>
                        </a:cubicBezTo>
                        <a:cubicBezTo>
                          <a:pt x="525" y="1477"/>
                          <a:pt x="549" y="1548"/>
                          <a:pt x="596" y="1620"/>
                        </a:cubicBezTo>
                        <a:lnTo>
                          <a:pt x="668" y="1691"/>
                        </a:lnTo>
                        <a:cubicBezTo>
                          <a:pt x="572" y="1882"/>
                          <a:pt x="477" y="2072"/>
                          <a:pt x="430" y="2286"/>
                        </a:cubicBezTo>
                        <a:lnTo>
                          <a:pt x="334" y="2286"/>
                        </a:lnTo>
                        <a:cubicBezTo>
                          <a:pt x="144" y="2286"/>
                          <a:pt x="25" y="2429"/>
                          <a:pt x="1" y="2596"/>
                        </a:cubicBezTo>
                        <a:lnTo>
                          <a:pt x="1" y="3430"/>
                        </a:lnTo>
                        <a:cubicBezTo>
                          <a:pt x="25" y="3596"/>
                          <a:pt x="144" y="3739"/>
                          <a:pt x="334" y="3739"/>
                        </a:cubicBezTo>
                        <a:lnTo>
                          <a:pt x="430" y="3739"/>
                        </a:lnTo>
                        <a:cubicBezTo>
                          <a:pt x="477" y="3953"/>
                          <a:pt x="572" y="4144"/>
                          <a:pt x="668" y="4334"/>
                        </a:cubicBezTo>
                        <a:lnTo>
                          <a:pt x="596" y="4406"/>
                        </a:lnTo>
                        <a:cubicBezTo>
                          <a:pt x="549" y="4477"/>
                          <a:pt x="525" y="4549"/>
                          <a:pt x="525" y="4644"/>
                        </a:cubicBezTo>
                        <a:cubicBezTo>
                          <a:pt x="525" y="4715"/>
                          <a:pt x="549" y="4787"/>
                          <a:pt x="596" y="4858"/>
                        </a:cubicBezTo>
                        <a:lnTo>
                          <a:pt x="1192" y="5454"/>
                        </a:lnTo>
                        <a:cubicBezTo>
                          <a:pt x="1263" y="5501"/>
                          <a:pt x="1335" y="5549"/>
                          <a:pt x="1430" y="5549"/>
                        </a:cubicBezTo>
                        <a:cubicBezTo>
                          <a:pt x="1501" y="5549"/>
                          <a:pt x="1596" y="5501"/>
                          <a:pt x="1644" y="5454"/>
                        </a:cubicBezTo>
                        <a:lnTo>
                          <a:pt x="1716" y="5382"/>
                        </a:lnTo>
                        <a:cubicBezTo>
                          <a:pt x="1906" y="5478"/>
                          <a:pt x="2097" y="5573"/>
                          <a:pt x="2311" y="5620"/>
                        </a:cubicBezTo>
                        <a:lnTo>
                          <a:pt x="2311" y="5763"/>
                        </a:lnTo>
                        <a:cubicBezTo>
                          <a:pt x="2311" y="5930"/>
                          <a:pt x="2454" y="6073"/>
                          <a:pt x="2620" y="6073"/>
                        </a:cubicBezTo>
                        <a:lnTo>
                          <a:pt x="3454" y="6073"/>
                        </a:lnTo>
                        <a:cubicBezTo>
                          <a:pt x="3645" y="6073"/>
                          <a:pt x="3787" y="5930"/>
                          <a:pt x="3764" y="5763"/>
                        </a:cubicBezTo>
                        <a:lnTo>
                          <a:pt x="3764" y="5644"/>
                        </a:lnTo>
                        <a:cubicBezTo>
                          <a:pt x="3978" y="5597"/>
                          <a:pt x="4192" y="5501"/>
                          <a:pt x="4359" y="5406"/>
                        </a:cubicBezTo>
                        <a:lnTo>
                          <a:pt x="4430" y="5478"/>
                        </a:lnTo>
                        <a:cubicBezTo>
                          <a:pt x="4502" y="5525"/>
                          <a:pt x="4573" y="5573"/>
                          <a:pt x="4669" y="5573"/>
                        </a:cubicBezTo>
                        <a:cubicBezTo>
                          <a:pt x="4740" y="5573"/>
                          <a:pt x="4835" y="5525"/>
                          <a:pt x="4883" y="5478"/>
                        </a:cubicBezTo>
                        <a:lnTo>
                          <a:pt x="5478" y="4882"/>
                        </a:lnTo>
                        <a:cubicBezTo>
                          <a:pt x="5526" y="4811"/>
                          <a:pt x="5573" y="4739"/>
                          <a:pt x="5573" y="4644"/>
                        </a:cubicBezTo>
                        <a:cubicBezTo>
                          <a:pt x="5573" y="4573"/>
                          <a:pt x="5550" y="4501"/>
                          <a:pt x="5478" y="4430"/>
                        </a:cubicBezTo>
                        <a:lnTo>
                          <a:pt x="5407" y="4358"/>
                        </a:lnTo>
                        <a:cubicBezTo>
                          <a:pt x="5526" y="4168"/>
                          <a:pt x="5597" y="3977"/>
                          <a:pt x="5669" y="3763"/>
                        </a:cubicBezTo>
                        <a:lnTo>
                          <a:pt x="5764" y="3763"/>
                        </a:lnTo>
                        <a:cubicBezTo>
                          <a:pt x="5931" y="3763"/>
                          <a:pt x="6074" y="3620"/>
                          <a:pt x="6074" y="3453"/>
                        </a:cubicBezTo>
                        <a:lnTo>
                          <a:pt x="6074" y="2596"/>
                        </a:lnTo>
                        <a:cubicBezTo>
                          <a:pt x="6074" y="2429"/>
                          <a:pt x="5931" y="2286"/>
                          <a:pt x="5764" y="2286"/>
                        </a:cubicBezTo>
                        <a:lnTo>
                          <a:pt x="5669" y="2286"/>
                        </a:lnTo>
                        <a:cubicBezTo>
                          <a:pt x="5597" y="2072"/>
                          <a:pt x="5526" y="1882"/>
                          <a:pt x="5407" y="1691"/>
                        </a:cubicBezTo>
                        <a:lnTo>
                          <a:pt x="5478" y="1620"/>
                        </a:lnTo>
                        <a:cubicBezTo>
                          <a:pt x="5550" y="1548"/>
                          <a:pt x="5573" y="1477"/>
                          <a:pt x="5573" y="1405"/>
                        </a:cubicBezTo>
                        <a:cubicBezTo>
                          <a:pt x="5573" y="1310"/>
                          <a:pt x="5526" y="1239"/>
                          <a:pt x="5478" y="1167"/>
                        </a:cubicBezTo>
                        <a:lnTo>
                          <a:pt x="4883" y="572"/>
                        </a:lnTo>
                        <a:cubicBezTo>
                          <a:pt x="4835" y="524"/>
                          <a:pt x="4740" y="477"/>
                          <a:pt x="4669" y="477"/>
                        </a:cubicBezTo>
                        <a:cubicBezTo>
                          <a:pt x="4573" y="477"/>
                          <a:pt x="4502" y="524"/>
                          <a:pt x="4430" y="572"/>
                        </a:cubicBezTo>
                        <a:lnTo>
                          <a:pt x="4359" y="643"/>
                        </a:lnTo>
                        <a:cubicBezTo>
                          <a:pt x="4192" y="548"/>
                          <a:pt x="3978" y="453"/>
                          <a:pt x="3764" y="405"/>
                        </a:cubicBezTo>
                        <a:lnTo>
                          <a:pt x="3764" y="286"/>
                        </a:lnTo>
                        <a:cubicBezTo>
                          <a:pt x="3787" y="119"/>
                          <a:pt x="3645"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287" name="Google Shape;287;p26"/>
              <p:cNvGrpSpPr/>
              <p:nvPr/>
            </p:nvGrpSpPr>
            <p:grpSpPr>
              <a:xfrm>
                <a:off x="4636275" y="1001378"/>
                <a:ext cx="4050652" cy="706794"/>
                <a:chOff x="-1691901" y="459724"/>
                <a:chExt cx="4700223" cy="1531847"/>
              </a:xfrm>
            </p:grpSpPr>
            <p:sp>
              <p:nvSpPr>
                <p:cNvPr id="288" name="Google Shape;288;p26"/>
                <p:cNvSpPr txBox="1"/>
                <p:nvPr/>
              </p:nvSpPr>
              <p:spPr>
                <a:xfrm>
                  <a:off x="-1691901" y="459724"/>
                  <a:ext cx="1796700" cy="15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Fira Sans Extra Condensed"/>
                      <a:ea typeface="Fira Sans Extra Condensed"/>
                      <a:cs typeface="Fira Sans Extra Condensed"/>
                      <a:sym typeface="Fira Sans Extra Condensed"/>
                    </a:rPr>
                    <a:t>XGBoost</a:t>
                  </a:r>
                  <a:endParaRPr sz="1500" b="1">
                    <a:latin typeface="Fira Sans Extra Condensed"/>
                    <a:ea typeface="Fira Sans Extra Condensed"/>
                    <a:cs typeface="Fira Sans Extra Condensed"/>
                    <a:sym typeface="Fira Sans Extra Condensed"/>
                  </a:endParaRPr>
                </a:p>
              </p:txBody>
            </p:sp>
            <p:sp>
              <p:nvSpPr>
                <p:cNvPr id="289" name="Google Shape;289;p26"/>
                <p:cNvSpPr txBox="1"/>
                <p:nvPr/>
              </p:nvSpPr>
              <p:spPr>
                <a:xfrm>
                  <a:off x="-478278" y="459772"/>
                  <a:ext cx="3486600" cy="15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A scalable, distributed </a:t>
                  </a:r>
                  <a:r>
                    <a:rPr lang="en" sz="100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gradient-boosted</a:t>
                  </a:r>
                  <a:r>
                    <a:rPr lang="en" sz="1000">
                      <a:solidFill>
                        <a:schemeClr val="dk1"/>
                      </a:solidFill>
                      <a:latin typeface="Roboto"/>
                      <a:ea typeface="Roboto"/>
                      <a:cs typeface="Roboto"/>
                      <a:sym typeface="Roboto"/>
                    </a:rPr>
                    <a:t> decision tree (GBDT) machine learning library that provides parallel tree boosting.</a:t>
                  </a:r>
                  <a:endParaRPr sz="1000">
                    <a:solidFill>
                      <a:schemeClr val="dk1"/>
                    </a:solidFill>
                    <a:latin typeface="Roboto"/>
                    <a:ea typeface="Roboto"/>
                    <a:cs typeface="Roboto"/>
                    <a:sym typeface="Roboto"/>
                  </a:endParaRPr>
                </a:p>
              </p:txBody>
            </p:sp>
          </p:grpSp>
        </p:grpSp>
      </p:grpSp>
      <p:grpSp>
        <p:nvGrpSpPr>
          <p:cNvPr id="290" name="Google Shape;290;p26"/>
          <p:cNvGrpSpPr/>
          <p:nvPr/>
        </p:nvGrpSpPr>
        <p:grpSpPr>
          <a:xfrm>
            <a:off x="4039483" y="4062275"/>
            <a:ext cx="4647381" cy="711823"/>
            <a:chOff x="4039546" y="996350"/>
            <a:chExt cx="4647381" cy="711823"/>
          </a:xfrm>
        </p:grpSpPr>
        <p:sp>
          <p:nvSpPr>
            <p:cNvPr id="291" name="Google Shape;291;p26"/>
            <p:cNvSpPr/>
            <p:nvPr/>
          </p:nvSpPr>
          <p:spPr>
            <a:xfrm>
              <a:off x="4294200" y="996350"/>
              <a:ext cx="4392600" cy="70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92" name="Google Shape;292;p26"/>
            <p:cNvGrpSpPr/>
            <p:nvPr/>
          </p:nvGrpSpPr>
          <p:grpSpPr>
            <a:xfrm>
              <a:off x="4039546" y="1001378"/>
              <a:ext cx="4647381" cy="706794"/>
              <a:chOff x="4039546" y="1001378"/>
              <a:chExt cx="4647381" cy="706794"/>
            </a:xfrm>
          </p:grpSpPr>
          <p:grpSp>
            <p:nvGrpSpPr>
              <p:cNvPr id="293" name="Google Shape;293;p26"/>
              <p:cNvGrpSpPr/>
              <p:nvPr/>
            </p:nvGrpSpPr>
            <p:grpSpPr>
              <a:xfrm>
                <a:off x="4039546" y="1110178"/>
                <a:ext cx="486939" cy="489168"/>
                <a:chOff x="7208350" y="3033775"/>
                <a:chExt cx="619200" cy="619200"/>
              </a:xfrm>
            </p:grpSpPr>
            <p:sp>
              <p:nvSpPr>
                <p:cNvPr id="294" name="Google Shape;294;p26"/>
                <p:cNvSpPr/>
                <p:nvPr/>
              </p:nvSpPr>
              <p:spPr>
                <a:xfrm>
                  <a:off x="7208350" y="3033775"/>
                  <a:ext cx="619200" cy="619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95" name="Google Shape;295;p26"/>
                <p:cNvGrpSpPr/>
                <p:nvPr/>
              </p:nvGrpSpPr>
              <p:grpSpPr>
                <a:xfrm>
                  <a:off x="7332686" y="3159642"/>
                  <a:ext cx="370544" cy="367467"/>
                  <a:chOff x="5580148" y="2287092"/>
                  <a:chExt cx="370544" cy="367467"/>
                </a:xfrm>
              </p:grpSpPr>
              <p:sp>
                <p:nvSpPr>
                  <p:cNvPr id="296" name="Google Shape;296;p26"/>
                  <p:cNvSpPr/>
                  <p:nvPr/>
                </p:nvSpPr>
                <p:spPr>
                  <a:xfrm>
                    <a:off x="5808144" y="2364641"/>
                    <a:ext cx="142549" cy="95329"/>
                  </a:xfrm>
                  <a:custGeom>
                    <a:avLst/>
                    <a:gdLst/>
                    <a:ahLst/>
                    <a:cxnLst/>
                    <a:rect l="l" t="t" r="r" b="b"/>
                    <a:pathLst>
                      <a:path w="4169" h="2788" extrusionOk="0">
                        <a:moveTo>
                          <a:pt x="2722" y="0"/>
                        </a:moveTo>
                        <a:cubicBezTo>
                          <a:pt x="2681" y="0"/>
                          <a:pt x="2638" y="8"/>
                          <a:pt x="2596" y="25"/>
                        </a:cubicBezTo>
                        <a:cubicBezTo>
                          <a:pt x="2477" y="72"/>
                          <a:pt x="2406" y="192"/>
                          <a:pt x="2406" y="334"/>
                        </a:cubicBezTo>
                        <a:lnTo>
                          <a:pt x="2406" y="620"/>
                        </a:lnTo>
                        <a:lnTo>
                          <a:pt x="1263" y="620"/>
                        </a:lnTo>
                        <a:cubicBezTo>
                          <a:pt x="572" y="620"/>
                          <a:pt x="0" y="1192"/>
                          <a:pt x="0" y="1882"/>
                        </a:cubicBezTo>
                        <a:lnTo>
                          <a:pt x="0" y="2287"/>
                        </a:lnTo>
                        <a:lnTo>
                          <a:pt x="24" y="2359"/>
                        </a:lnTo>
                        <a:cubicBezTo>
                          <a:pt x="143" y="2311"/>
                          <a:pt x="262" y="2287"/>
                          <a:pt x="382" y="2287"/>
                        </a:cubicBezTo>
                        <a:cubicBezTo>
                          <a:pt x="620" y="2287"/>
                          <a:pt x="858" y="2382"/>
                          <a:pt x="1048" y="2549"/>
                        </a:cubicBezTo>
                        <a:lnTo>
                          <a:pt x="1263" y="2787"/>
                        </a:lnTo>
                        <a:lnTo>
                          <a:pt x="1263" y="1882"/>
                        </a:lnTo>
                        <a:lnTo>
                          <a:pt x="2406" y="1882"/>
                        </a:lnTo>
                        <a:lnTo>
                          <a:pt x="2406" y="2192"/>
                        </a:lnTo>
                        <a:cubicBezTo>
                          <a:pt x="2406" y="2311"/>
                          <a:pt x="2477" y="2430"/>
                          <a:pt x="2596" y="2478"/>
                        </a:cubicBezTo>
                        <a:cubicBezTo>
                          <a:pt x="2644" y="2501"/>
                          <a:pt x="2692" y="2501"/>
                          <a:pt x="2739" y="2501"/>
                        </a:cubicBezTo>
                        <a:cubicBezTo>
                          <a:pt x="2811" y="2501"/>
                          <a:pt x="2882" y="2478"/>
                          <a:pt x="2930" y="2430"/>
                        </a:cubicBezTo>
                        <a:lnTo>
                          <a:pt x="4001" y="1525"/>
                        </a:lnTo>
                        <a:cubicBezTo>
                          <a:pt x="4168" y="1406"/>
                          <a:pt x="4168" y="1168"/>
                          <a:pt x="4001" y="1049"/>
                        </a:cubicBezTo>
                        <a:lnTo>
                          <a:pt x="4001" y="1001"/>
                        </a:lnTo>
                        <a:lnTo>
                          <a:pt x="2930" y="72"/>
                        </a:lnTo>
                        <a:cubicBezTo>
                          <a:pt x="2868" y="26"/>
                          <a:pt x="2797" y="0"/>
                          <a:pt x="2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97" name="Google Shape;297;p26"/>
                  <p:cNvSpPr/>
                  <p:nvPr/>
                </p:nvSpPr>
                <p:spPr>
                  <a:xfrm>
                    <a:off x="5580148" y="2363820"/>
                    <a:ext cx="142514" cy="93687"/>
                  </a:xfrm>
                  <a:custGeom>
                    <a:avLst/>
                    <a:gdLst/>
                    <a:ahLst/>
                    <a:cxnLst/>
                    <a:rect l="l" t="t" r="r" b="b"/>
                    <a:pathLst>
                      <a:path w="4168" h="2740" extrusionOk="0">
                        <a:moveTo>
                          <a:pt x="1447" y="0"/>
                        </a:moveTo>
                        <a:cubicBezTo>
                          <a:pt x="1372" y="0"/>
                          <a:pt x="1300" y="26"/>
                          <a:pt x="1239" y="73"/>
                        </a:cubicBezTo>
                        <a:lnTo>
                          <a:pt x="167" y="1001"/>
                        </a:lnTo>
                        <a:cubicBezTo>
                          <a:pt x="0" y="1120"/>
                          <a:pt x="0" y="1359"/>
                          <a:pt x="167" y="1478"/>
                        </a:cubicBezTo>
                        <a:lnTo>
                          <a:pt x="1239" y="2383"/>
                        </a:lnTo>
                        <a:cubicBezTo>
                          <a:pt x="1286" y="2430"/>
                          <a:pt x="1358" y="2454"/>
                          <a:pt x="1453" y="2454"/>
                        </a:cubicBezTo>
                        <a:cubicBezTo>
                          <a:pt x="1477" y="2454"/>
                          <a:pt x="1525" y="2454"/>
                          <a:pt x="1572" y="2430"/>
                        </a:cubicBezTo>
                        <a:cubicBezTo>
                          <a:pt x="1691" y="2383"/>
                          <a:pt x="1763" y="2264"/>
                          <a:pt x="1763" y="2144"/>
                        </a:cubicBezTo>
                        <a:lnTo>
                          <a:pt x="1763" y="1835"/>
                        </a:lnTo>
                        <a:lnTo>
                          <a:pt x="2906" y="1835"/>
                        </a:lnTo>
                        <a:lnTo>
                          <a:pt x="2906" y="2740"/>
                        </a:lnTo>
                        <a:lnTo>
                          <a:pt x="3120" y="2525"/>
                        </a:lnTo>
                        <a:cubicBezTo>
                          <a:pt x="3311" y="2335"/>
                          <a:pt x="3549" y="2240"/>
                          <a:pt x="3787" y="2240"/>
                        </a:cubicBezTo>
                        <a:lnTo>
                          <a:pt x="3787" y="2287"/>
                        </a:lnTo>
                        <a:cubicBezTo>
                          <a:pt x="3906" y="2287"/>
                          <a:pt x="4025" y="2311"/>
                          <a:pt x="4144" y="2359"/>
                        </a:cubicBezTo>
                        <a:lnTo>
                          <a:pt x="4168" y="2287"/>
                        </a:lnTo>
                        <a:lnTo>
                          <a:pt x="4168" y="1883"/>
                        </a:lnTo>
                        <a:cubicBezTo>
                          <a:pt x="4168" y="1192"/>
                          <a:pt x="3596" y="620"/>
                          <a:pt x="2906" y="620"/>
                        </a:cubicBezTo>
                        <a:lnTo>
                          <a:pt x="1763" y="620"/>
                        </a:lnTo>
                        <a:lnTo>
                          <a:pt x="1763" y="335"/>
                        </a:lnTo>
                        <a:cubicBezTo>
                          <a:pt x="1763" y="192"/>
                          <a:pt x="1691" y="73"/>
                          <a:pt x="1572" y="25"/>
                        </a:cubicBezTo>
                        <a:cubicBezTo>
                          <a:pt x="1530" y="8"/>
                          <a:pt x="1488" y="0"/>
                          <a:pt x="1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98" name="Google Shape;298;p26"/>
                  <p:cNvSpPr/>
                  <p:nvPr/>
                </p:nvSpPr>
                <p:spPr>
                  <a:xfrm>
                    <a:off x="5722629" y="2287092"/>
                    <a:ext cx="86370" cy="138685"/>
                  </a:xfrm>
                  <a:custGeom>
                    <a:avLst/>
                    <a:gdLst/>
                    <a:ahLst/>
                    <a:cxnLst/>
                    <a:rect l="l" t="t" r="r" b="b"/>
                    <a:pathLst>
                      <a:path w="2526" h="4056" extrusionOk="0">
                        <a:moveTo>
                          <a:pt x="1278" y="1"/>
                        </a:moveTo>
                        <a:cubicBezTo>
                          <a:pt x="1186" y="1"/>
                          <a:pt x="1096" y="42"/>
                          <a:pt x="1049" y="126"/>
                        </a:cubicBezTo>
                        <a:lnTo>
                          <a:pt x="96" y="1197"/>
                        </a:lnTo>
                        <a:cubicBezTo>
                          <a:pt x="25" y="1293"/>
                          <a:pt x="1" y="1412"/>
                          <a:pt x="49" y="1531"/>
                        </a:cubicBezTo>
                        <a:cubicBezTo>
                          <a:pt x="96" y="1650"/>
                          <a:pt x="215" y="1721"/>
                          <a:pt x="358" y="1721"/>
                        </a:cubicBezTo>
                        <a:lnTo>
                          <a:pt x="644" y="1721"/>
                        </a:lnTo>
                        <a:lnTo>
                          <a:pt x="644" y="4055"/>
                        </a:lnTo>
                        <a:cubicBezTo>
                          <a:pt x="715" y="4055"/>
                          <a:pt x="787" y="4031"/>
                          <a:pt x="858" y="4031"/>
                        </a:cubicBezTo>
                        <a:lnTo>
                          <a:pt x="1668" y="4031"/>
                        </a:lnTo>
                        <a:cubicBezTo>
                          <a:pt x="1739" y="4031"/>
                          <a:pt x="1811" y="4031"/>
                          <a:pt x="1882" y="4055"/>
                        </a:cubicBezTo>
                        <a:lnTo>
                          <a:pt x="1882" y="1697"/>
                        </a:lnTo>
                        <a:lnTo>
                          <a:pt x="2168" y="1697"/>
                        </a:lnTo>
                        <a:cubicBezTo>
                          <a:pt x="2183" y="1700"/>
                          <a:pt x="2198" y="1701"/>
                          <a:pt x="2212" y="1701"/>
                        </a:cubicBezTo>
                        <a:cubicBezTo>
                          <a:pt x="2335" y="1701"/>
                          <a:pt x="2435" y="1616"/>
                          <a:pt x="2478" y="1531"/>
                        </a:cubicBezTo>
                        <a:cubicBezTo>
                          <a:pt x="2525" y="1412"/>
                          <a:pt x="2501" y="1269"/>
                          <a:pt x="2430" y="1174"/>
                        </a:cubicBezTo>
                        <a:lnTo>
                          <a:pt x="1525" y="126"/>
                        </a:lnTo>
                        <a:cubicBezTo>
                          <a:pt x="1466" y="42"/>
                          <a:pt x="1370" y="1"/>
                          <a:pt x="1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99" name="Google Shape;299;p26"/>
                  <p:cNvSpPr/>
                  <p:nvPr/>
                </p:nvSpPr>
                <p:spPr>
                  <a:xfrm>
                    <a:off x="5661561" y="2446908"/>
                    <a:ext cx="207685" cy="207651"/>
                  </a:xfrm>
                  <a:custGeom>
                    <a:avLst/>
                    <a:gdLst/>
                    <a:ahLst/>
                    <a:cxnLst/>
                    <a:rect l="l" t="t" r="r" b="b"/>
                    <a:pathLst>
                      <a:path w="6074" h="6073" extrusionOk="0">
                        <a:moveTo>
                          <a:pt x="2900" y="1969"/>
                        </a:moveTo>
                        <a:cubicBezTo>
                          <a:pt x="2948" y="1969"/>
                          <a:pt x="2998" y="1971"/>
                          <a:pt x="3049" y="1977"/>
                        </a:cubicBezTo>
                        <a:cubicBezTo>
                          <a:pt x="3089" y="1972"/>
                          <a:pt x="3128" y="1970"/>
                          <a:pt x="3167" y="1970"/>
                        </a:cubicBezTo>
                        <a:cubicBezTo>
                          <a:pt x="3733" y="1970"/>
                          <a:pt x="4192" y="2445"/>
                          <a:pt x="4192" y="3025"/>
                        </a:cubicBezTo>
                        <a:cubicBezTo>
                          <a:pt x="4192" y="3604"/>
                          <a:pt x="3733" y="4079"/>
                          <a:pt x="3167" y="4079"/>
                        </a:cubicBezTo>
                        <a:cubicBezTo>
                          <a:pt x="3128" y="4079"/>
                          <a:pt x="3089" y="4077"/>
                          <a:pt x="3049" y="4072"/>
                        </a:cubicBezTo>
                        <a:cubicBezTo>
                          <a:pt x="2998" y="4078"/>
                          <a:pt x="2948" y="4081"/>
                          <a:pt x="2900" y="4081"/>
                        </a:cubicBezTo>
                        <a:cubicBezTo>
                          <a:pt x="1551" y="4081"/>
                          <a:pt x="1551" y="1969"/>
                          <a:pt x="2900" y="1969"/>
                        </a:cubicBezTo>
                        <a:close/>
                        <a:moveTo>
                          <a:pt x="2620" y="0"/>
                        </a:moveTo>
                        <a:cubicBezTo>
                          <a:pt x="2454" y="0"/>
                          <a:pt x="2311" y="119"/>
                          <a:pt x="2311" y="286"/>
                        </a:cubicBezTo>
                        <a:lnTo>
                          <a:pt x="2311" y="405"/>
                        </a:lnTo>
                        <a:cubicBezTo>
                          <a:pt x="2097" y="453"/>
                          <a:pt x="1906" y="548"/>
                          <a:pt x="1716" y="643"/>
                        </a:cubicBezTo>
                        <a:lnTo>
                          <a:pt x="1644" y="572"/>
                        </a:lnTo>
                        <a:cubicBezTo>
                          <a:pt x="1596" y="524"/>
                          <a:pt x="1501" y="477"/>
                          <a:pt x="1430" y="477"/>
                        </a:cubicBezTo>
                        <a:cubicBezTo>
                          <a:pt x="1335" y="477"/>
                          <a:pt x="1263" y="500"/>
                          <a:pt x="1192" y="572"/>
                        </a:cubicBezTo>
                        <a:lnTo>
                          <a:pt x="596" y="1167"/>
                        </a:lnTo>
                        <a:cubicBezTo>
                          <a:pt x="549" y="1215"/>
                          <a:pt x="525" y="1310"/>
                          <a:pt x="525" y="1381"/>
                        </a:cubicBezTo>
                        <a:cubicBezTo>
                          <a:pt x="525" y="1477"/>
                          <a:pt x="549" y="1548"/>
                          <a:pt x="596" y="1620"/>
                        </a:cubicBezTo>
                        <a:lnTo>
                          <a:pt x="668" y="1691"/>
                        </a:lnTo>
                        <a:cubicBezTo>
                          <a:pt x="572" y="1882"/>
                          <a:pt x="477" y="2072"/>
                          <a:pt x="430" y="2286"/>
                        </a:cubicBezTo>
                        <a:lnTo>
                          <a:pt x="334" y="2286"/>
                        </a:lnTo>
                        <a:cubicBezTo>
                          <a:pt x="144" y="2286"/>
                          <a:pt x="25" y="2429"/>
                          <a:pt x="1" y="2596"/>
                        </a:cubicBezTo>
                        <a:lnTo>
                          <a:pt x="1" y="3430"/>
                        </a:lnTo>
                        <a:cubicBezTo>
                          <a:pt x="25" y="3596"/>
                          <a:pt x="144" y="3739"/>
                          <a:pt x="334" y="3739"/>
                        </a:cubicBezTo>
                        <a:lnTo>
                          <a:pt x="430" y="3739"/>
                        </a:lnTo>
                        <a:cubicBezTo>
                          <a:pt x="477" y="3953"/>
                          <a:pt x="572" y="4144"/>
                          <a:pt x="668" y="4334"/>
                        </a:cubicBezTo>
                        <a:lnTo>
                          <a:pt x="596" y="4406"/>
                        </a:lnTo>
                        <a:cubicBezTo>
                          <a:pt x="549" y="4477"/>
                          <a:pt x="525" y="4549"/>
                          <a:pt x="525" y="4644"/>
                        </a:cubicBezTo>
                        <a:cubicBezTo>
                          <a:pt x="525" y="4715"/>
                          <a:pt x="549" y="4787"/>
                          <a:pt x="596" y="4858"/>
                        </a:cubicBezTo>
                        <a:lnTo>
                          <a:pt x="1192" y="5454"/>
                        </a:lnTo>
                        <a:cubicBezTo>
                          <a:pt x="1263" y="5501"/>
                          <a:pt x="1335" y="5549"/>
                          <a:pt x="1430" y="5549"/>
                        </a:cubicBezTo>
                        <a:cubicBezTo>
                          <a:pt x="1501" y="5549"/>
                          <a:pt x="1596" y="5501"/>
                          <a:pt x="1644" y="5454"/>
                        </a:cubicBezTo>
                        <a:lnTo>
                          <a:pt x="1716" y="5382"/>
                        </a:lnTo>
                        <a:cubicBezTo>
                          <a:pt x="1906" y="5478"/>
                          <a:pt x="2097" y="5573"/>
                          <a:pt x="2311" y="5620"/>
                        </a:cubicBezTo>
                        <a:lnTo>
                          <a:pt x="2311" y="5763"/>
                        </a:lnTo>
                        <a:cubicBezTo>
                          <a:pt x="2311" y="5930"/>
                          <a:pt x="2454" y="6073"/>
                          <a:pt x="2620" y="6073"/>
                        </a:cubicBezTo>
                        <a:lnTo>
                          <a:pt x="3454" y="6073"/>
                        </a:lnTo>
                        <a:cubicBezTo>
                          <a:pt x="3645" y="6073"/>
                          <a:pt x="3787" y="5930"/>
                          <a:pt x="3764" y="5763"/>
                        </a:cubicBezTo>
                        <a:lnTo>
                          <a:pt x="3764" y="5644"/>
                        </a:lnTo>
                        <a:cubicBezTo>
                          <a:pt x="3978" y="5597"/>
                          <a:pt x="4192" y="5501"/>
                          <a:pt x="4359" y="5406"/>
                        </a:cubicBezTo>
                        <a:lnTo>
                          <a:pt x="4430" y="5478"/>
                        </a:lnTo>
                        <a:cubicBezTo>
                          <a:pt x="4502" y="5525"/>
                          <a:pt x="4573" y="5573"/>
                          <a:pt x="4669" y="5573"/>
                        </a:cubicBezTo>
                        <a:cubicBezTo>
                          <a:pt x="4740" y="5573"/>
                          <a:pt x="4835" y="5525"/>
                          <a:pt x="4883" y="5478"/>
                        </a:cubicBezTo>
                        <a:lnTo>
                          <a:pt x="5478" y="4882"/>
                        </a:lnTo>
                        <a:cubicBezTo>
                          <a:pt x="5526" y="4811"/>
                          <a:pt x="5573" y="4739"/>
                          <a:pt x="5573" y="4644"/>
                        </a:cubicBezTo>
                        <a:cubicBezTo>
                          <a:pt x="5573" y="4573"/>
                          <a:pt x="5550" y="4501"/>
                          <a:pt x="5478" y="4430"/>
                        </a:cubicBezTo>
                        <a:lnTo>
                          <a:pt x="5407" y="4358"/>
                        </a:lnTo>
                        <a:cubicBezTo>
                          <a:pt x="5526" y="4168"/>
                          <a:pt x="5597" y="3977"/>
                          <a:pt x="5669" y="3763"/>
                        </a:cubicBezTo>
                        <a:lnTo>
                          <a:pt x="5764" y="3763"/>
                        </a:lnTo>
                        <a:cubicBezTo>
                          <a:pt x="5931" y="3763"/>
                          <a:pt x="6074" y="3620"/>
                          <a:pt x="6074" y="3453"/>
                        </a:cubicBezTo>
                        <a:lnTo>
                          <a:pt x="6074" y="2596"/>
                        </a:lnTo>
                        <a:cubicBezTo>
                          <a:pt x="6074" y="2429"/>
                          <a:pt x="5931" y="2286"/>
                          <a:pt x="5764" y="2286"/>
                        </a:cubicBezTo>
                        <a:lnTo>
                          <a:pt x="5669" y="2286"/>
                        </a:lnTo>
                        <a:cubicBezTo>
                          <a:pt x="5597" y="2072"/>
                          <a:pt x="5526" y="1882"/>
                          <a:pt x="5407" y="1691"/>
                        </a:cubicBezTo>
                        <a:lnTo>
                          <a:pt x="5478" y="1620"/>
                        </a:lnTo>
                        <a:cubicBezTo>
                          <a:pt x="5550" y="1548"/>
                          <a:pt x="5573" y="1477"/>
                          <a:pt x="5573" y="1405"/>
                        </a:cubicBezTo>
                        <a:cubicBezTo>
                          <a:pt x="5573" y="1310"/>
                          <a:pt x="5526" y="1239"/>
                          <a:pt x="5478" y="1167"/>
                        </a:cubicBezTo>
                        <a:lnTo>
                          <a:pt x="4883" y="572"/>
                        </a:lnTo>
                        <a:cubicBezTo>
                          <a:pt x="4835" y="524"/>
                          <a:pt x="4740" y="477"/>
                          <a:pt x="4669" y="477"/>
                        </a:cubicBezTo>
                        <a:cubicBezTo>
                          <a:pt x="4573" y="477"/>
                          <a:pt x="4502" y="524"/>
                          <a:pt x="4430" y="572"/>
                        </a:cubicBezTo>
                        <a:lnTo>
                          <a:pt x="4359" y="643"/>
                        </a:lnTo>
                        <a:cubicBezTo>
                          <a:pt x="4192" y="548"/>
                          <a:pt x="3978" y="453"/>
                          <a:pt x="3764" y="405"/>
                        </a:cubicBezTo>
                        <a:lnTo>
                          <a:pt x="3764" y="286"/>
                        </a:lnTo>
                        <a:cubicBezTo>
                          <a:pt x="3787" y="119"/>
                          <a:pt x="3645"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grpSp>
            <p:nvGrpSpPr>
              <p:cNvPr id="300" name="Google Shape;300;p26"/>
              <p:cNvGrpSpPr/>
              <p:nvPr/>
            </p:nvGrpSpPr>
            <p:grpSpPr>
              <a:xfrm>
                <a:off x="4636275" y="1001378"/>
                <a:ext cx="4050652" cy="706794"/>
                <a:chOff x="-1691901" y="459724"/>
                <a:chExt cx="4700223" cy="1531847"/>
              </a:xfrm>
            </p:grpSpPr>
            <p:sp>
              <p:nvSpPr>
                <p:cNvPr id="301" name="Google Shape;301;p26"/>
                <p:cNvSpPr txBox="1"/>
                <p:nvPr/>
              </p:nvSpPr>
              <p:spPr>
                <a:xfrm>
                  <a:off x="-1691901" y="459724"/>
                  <a:ext cx="1796700" cy="15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latin typeface="Fira Sans Extra Condensed"/>
                      <a:ea typeface="Fira Sans Extra Condensed"/>
                      <a:cs typeface="Fira Sans Extra Condensed"/>
                      <a:sym typeface="Fira Sans Extra Condensed"/>
                    </a:rPr>
                    <a:t>CatBoost</a:t>
                  </a:r>
                  <a:endParaRPr sz="1500" b="1">
                    <a:latin typeface="Fira Sans Extra Condensed"/>
                    <a:ea typeface="Fira Sans Extra Condensed"/>
                    <a:cs typeface="Fira Sans Extra Condensed"/>
                    <a:sym typeface="Fira Sans Extra Condensed"/>
                  </a:endParaRPr>
                </a:p>
              </p:txBody>
            </p:sp>
            <p:sp>
              <p:nvSpPr>
                <p:cNvPr id="302" name="Google Shape;302;p26"/>
                <p:cNvSpPr txBox="1"/>
                <p:nvPr/>
              </p:nvSpPr>
              <p:spPr>
                <a:xfrm>
                  <a:off x="-478278" y="459772"/>
                  <a:ext cx="3486600" cy="15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Roboto"/>
                      <a:ea typeface="Roboto"/>
                      <a:cs typeface="Roboto"/>
                      <a:sym typeface="Roboto"/>
                    </a:rPr>
                    <a:t>It provides a </a:t>
                  </a:r>
                  <a:r>
                    <a:rPr lang="en" sz="1000">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gradient boosting</a:t>
                  </a:r>
                  <a:r>
                    <a:rPr lang="en" sz="1000">
                      <a:solidFill>
                        <a:schemeClr val="dk1"/>
                      </a:solidFill>
                      <a:latin typeface="Roboto"/>
                      <a:ea typeface="Roboto"/>
                      <a:cs typeface="Roboto"/>
                      <a:sym typeface="Roboto"/>
                    </a:rPr>
                    <a:t> framework which among other features attempts to solve for Categorical features using a permutation driven alternative compared to the classical algorithm.</a:t>
                  </a:r>
                  <a:endParaRPr sz="1000">
                    <a:solidFill>
                      <a:schemeClr val="dk1"/>
                    </a:solidFill>
                    <a:latin typeface="Roboto"/>
                    <a:ea typeface="Roboto"/>
                    <a:cs typeface="Roboto"/>
                    <a:sym typeface="Roboto"/>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p:nvPr/>
        </p:nvSpPr>
        <p:spPr>
          <a:xfrm>
            <a:off x="513300" y="1901671"/>
            <a:ext cx="2093700" cy="206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Exploration - Bert</a:t>
            </a:r>
            <a:endParaRPr/>
          </a:p>
        </p:txBody>
      </p:sp>
      <p:grpSp>
        <p:nvGrpSpPr>
          <p:cNvPr id="309" name="Google Shape;309;p27"/>
          <p:cNvGrpSpPr/>
          <p:nvPr/>
        </p:nvGrpSpPr>
        <p:grpSpPr>
          <a:xfrm>
            <a:off x="626850" y="2204575"/>
            <a:ext cx="1866588" cy="1304450"/>
            <a:chOff x="185429" y="1851275"/>
            <a:chExt cx="2514600" cy="1304450"/>
          </a:xfrm>
        </p:grpSpPr>
        <p:sp>
          <p:nvSpPr>
            <p:cNvPr id="310" name="Google Shape;310;p27"/>
            <p:cNvSpPr txBox="1"/>
            <p:nvPr/>
          </p:nvSpPr>
          <p:spPr>
            <a:xfrm>
              <a:off x="185429" y="1851275"/>
              <a:ext cx="25146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Fira Sans Extra Condensed"/>
                  <a:ea typeface="Fira Sans Extra Condensed"/>
                  <a:cs typeface="Fira Sans Extra Condensed"/>
                  <a:sym typeface="Fira Sans Extra Condensed"/>
                </a:rPr>
                <a:t>Bert</a:t>
              </a:r>
              <a:endParaRPr sz="2400" b="1">
                <a:solidFill>
                  <a:srgbClr val="000000"/>
                </a:solidFill>
                <a:latin typeface="Fira Sans Extra Condensed"/>
                <a:ea typeface="Fira Sans Extra Condensed"/>
                <a:cs typeface="Fira Sans Extra Condensed"/>
                <a:sym typeface="Fira Sans Extra Condensed"/>
              </a:endParaRPr>
            </a:p>
          </p:txBody>
        </p:sp>
        <p:sp>
          <p:nvSpPr>
            <p:cNvPr id="311" name="Google Shape;311;p27"/>
            <p:cNvSpPr txBox="1"/>
            <p:nvPr/>
          </p:nvSpPr>
          <p:spPr>
            <a:xfrm>
              <a:off x="185429" y="2210425"/>
              <a:ext cx="2514600" cy="94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which stands for Bidirectional Encoder Representations from Transformers</a:t>
              </a:r>
              <a:endParaRPr sz="1200">
                <a:solidFill>
                  <a:srgbClr val="000000"/>
                </a:solidFill>
                <a:latin typeface="Roboto"/>
                <a:ea typeface="Roboto"/>
                <a:cs typeface="Roboto"/>
                <a:sym typeface="Roboto"/>
              </a:endParaRPr>
            </a:p>
          </p:txBody>
        </p:sp>
      </p:grpSp>
      <p:grpSp>
        <p:nvGrpSpPr>
          <p:cNvPr id="312" name="Google Shape;312;p27"/>
          <p:cNvGrpSpPr/>
          <p:nvPr/>
        </p:nvGrpSpPr>
        <p:grpSpPr>
          <a:xfrm>
            <a:off x="4245292" y="1891075"/>
            <a:ext cx="4703557" cy="544600"/>
            <a:chOff x="5374225" y="2109775"/>
            <a:chExt cx="4441508" cy="544600"/>
          </a:xfrm>
        </p:grpSpPr>
        <p:sp>
          <p:nvSpPr>
            <p:cNvPr id="313" name="Google Shape;313;p27"/>
            <p:cNvSpPr txBox="1"/>
            <p:nvPr/>
          </p:nvSpPr>
          <p:spPr>
            <a:xfrm>
              <a:off x="5374225" y="2109775"/>
              <a:ext cx="20610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Bert Classification</a:t>
              </a:r>
              <a:endParaRPr sz="1800" b="1">
                <a:solidFill>
                  <a:schemeClr val="dk1"/>
                </a:solidFill>
                <a:latin typeface="Fira Sans Extra Condensed"/>
                <a:ea typeface="Fira Sans Extra Condensed"/>
                <a:cs typeface="Fira Sans Extra Condensed"/>
                <a:sym typeface="Fira Sans Extra Condensed"/>
              </a:endParaRPr>
            </a:p>
          </p:txBody>
        </p:sp>
        <p:sp>
          <p:nvSpPr>
            <p:cNvPr id="314" name="Google Shape;314;p27"/>
            <p:cNvSpPr txBox="1"/>
            <p:nvPr/>
          </p:nvSpPr>
          <p:spPr>
            <a:xfrm>
              <a:off x="5374233" y="2342975"/>
              <a:ext cx="4441500" cy="31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Use BertForSequenceClassification from pre-trained</a:t>
              </a:r>
              <a:endParaRPr sz="1200">
                <a:solidFill>
                  <a:schemeClr val="dk1"/>
                </a:solidFill>
                <a:latin typeface="Roboto"/>
                <a:ea typeface="Roboto"/>
                <a:cs typeface="Roboto"/>
                <a:sym typeface="Roboto"/>
              </a:endParaRPr>
            </a:p>
          </p:txBody>
        </p:sp>
      </p:grpSp>
      <p:grpSp>
        <p:nvGrpSpPr>
          <p:cNvPr id="315" name="Google Shape;315;p27"/>
          <p:cNvGrpSpPr/>
          <p:nvPr/>
        </p:nvGrpSpPr>
        <p:grpSpPr>
          <a:xfrm>
            <a:off x="4245295" y="2618800"/>
            <a:ext cx="4647819" cy="1365875"/>
            <a:chOff x="5374225" y="3060550"/>
            <a:chExt cx="4531804" cy="1365875"/>
          </a:xfrm>
        </p:grpSpPr>
        <p:sp>
          <p:nvSpPr>
            <p:cNvPr id="316" name="Google Shape;316;p27"/>
            <p:cNvSpPr txBox="1"/>
            <p:nvPr/>
          </p:nvSpPr>
          <p:spPr>
            <a:xfrm>
              <a:off x="5374225" y="3060550"/>
              <a:ext cx="37824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Optimizer &amp; Parameters</a:t>
              </a:r>
              <a:endParaRPr sz="1800" b="1">
                <a:solidFill>
                  <a:schemeClr val="dk1"/>
                </a:solidFill>
                <a:latin typeface="Fira Sans Extra Condensed"/>
                <a:ea typeface="Fira Sans Extra Condensed"/>
                <a:cs typeface="Fira Sans Extra Condensed"/>
                <a:sym typeface="Fira Sans Extra Condensed"/>
              </a:endParaRPr>
            </a:p>
          </p:txBody>
        </p:sp>
        <p:sp>
          <p:nvSpPr>
            <p:cNvPr id="317" name="Google Shape;317;p27"/>
            <p:cNvSpPr txBox="1"/>
            <p:nvPr/>
          </p:nvSpPr>
          <p:spPr>
            <a:xfrm>
              <a:off x="5374229" y="3342525"/>
              <a:ext cx="4531800" cy="108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Optimizer: AdamW(lr=2e-5, correct_bias=False)</a:t>
              </a:r>
              <a:endParaRPr sz="1200" b="1">
                <a:solidFill>
                  <a:schemeClr val="dk1"/>
                </a:solidFill>
                <a:latin typeface="Roboto"/>
                <a:ea typeface="Roboto"/>
                <a:cs typeface="Roboto"/>
                <a:sym typeface="Roboto"/>
              </a:endParaRPr>
            </a:p>
            <a:p>
              <a:pPr marL="182880" lvl="0" indent="0" algn="l" rtl="0">
                <a:spcBef>
                  <a:spcPts val="0"/>
                </a:spcBef>
                <a:spcAft>
                  <a:spcPts val="0"/>
                </a:spcAft>
                <a:buNone/>
              </a:pPr>
              <a:r>
                <a:rPr lang="en" sz="1000" b="1" i="1">
                  <a:solidFill>
                    <a:schemeClr val="dk1"/>
                  </a:solidFill>
                  <a:latin typeface="Roboto"/>
                  <a:ea typeface="Roboto"/>
                  <a:cs typeface="Roboto"/>
                  <a:sym typeface="Roboto"/>
                </a:rPr>
                <a:t>AdamW</a:t>
              </a:r>
              <a:r>
                <a:rPr lang="en" sz="1000" b="1">
                  <a:solidFill>
                    <a:schemeClr val="dk1"/>
                  </a:solidFill>
                  <a:latin typeface="Roboto"/>
                  <a:ea typeface="Roboto"/>
                  <a:cs typeface="Roboto"/>
                  <a:sym typeface="Roboto"/>
                </a:rPr>
                <a:t>:</a:t>
              </a:r>
              <a:r>
                <a:rPr lang="en" sz="1000">
                  <a:solidFill>
                    <a:schemeClr val="dk1"/>
                  </a:solidFill>
                  <a:latin typeface="Roboto"/>
                  <a:ea typeface="Roboto"/>
                  <a:cs typeface="Roboto"/>
                  <a:sym typeface="Roboto"/>
                </a:rPr>
                <a:t> a variant of the optimizer Adam that has an improved implementation of weight decay which is a form of regularization to lower the chance of overfitting</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200" b="1">
                  <a:solidFill>
                    <a:schemeClr val="dk1"/>
                  </a:solidFill>
                  <a:latin typeface="Roboto"/>
                  <a:ea typeface="Roboto"/>
                  <a:cs typeface="Roboto"/>
                  <a:sym typeface="Roboto"/>
                </a:rPr>
                <a:t>Parameters (109,483,778 trainable parameters)</a:t>
              </a:r>
              <a:endParaRPr sz="1200" b="1">
                <a:solidFill>
                  <a:schemeClr val="dk1"/>
                </a:solidFill>
                <a:latin typeface="Roboto"/>
                <a:ea typeface="Roboto"/>
                <a:cs typeface="Roboto"/>
                <a:sym typeface="Roboto"/>
              </a:endParaRPr>
            </a:p>
            <a:p>
              <a:pPr marL="182880" lvl="0" indent="0" algn="l"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weight_dacay_rate </a:t>
              </a:r>
              <a:endParaRPr sz="600">
                <a:solidFill>
                  <a:schemeClr val="dk1"/>
                </a:solidFill>
                <a:latin typeface="Roboto"/>
                <a:ea typeface="Roboto"/>
                <a:cs typeface="Roboto"/>
                <a:sym typeface="Roboto"/>
              </a:endParaRPr>
            </a:p>
          </p:txBody>
        </p:sp>
      </p:grpSp>
      <p:grpSp>
        <p:nvGrpSpPr>
          <p:cNvPr id="318" name="Google Shape;318;p27"/>
          <p:cNvGrpSpPr/>
          <p:nvPr/>
        </p:nvGrpSpPr>
        <p:grpSpPr>
          <a:xfrm>
            <a:off x="4245225" y="1077575"/>
            <a:ext cx="4535700" cy="680675"/>
            <a:chOff x="5374225" y="1149200"/>
            <a:chExt cx="4535700" cy="680675"/>
          </a:xfrm>
        </p:grpSpPr>
        <p:sp>
          <p:nvSpPr>
            <p:cNvPr id="319" name="Google Shape;319;p27"/>
            <p:cNvSpPr txBox="1"/>
            <p:nvPr/>
          </p:nvSpPr>
          <p:spPr>
            <a:xfrm>
              <a:off x="5374225" y="114920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BertTokenizer</a:t>
              </a:r>
              <a:endParaRPr sz="1800" b="1">
                <a:solidFill>
                  <a:schemeClr val="dk1"/>
                </a:solidFill>
                <a:latin typeface="Fira Sans Extra Condensed"/>
                <a:ea typeface="Fira Sans Extra Condensed"/>
                <a:cs typeface="Fira Sans Extra Condensed"/>
                <a:sym typeface="Fira Sans Extra Condensed"/>
              </a:endParaRPr>
            </a:p>
          </p:txBody>
        </p:sp>
        <p:sp>
          <p:nvSpPr>
            <p:cNvPr id="320" name="Google Shape;320;p27"/>
            <p:cNvSpPr txBox="1"/>
            <p:nvPr/>
          </p:nvSpPr>
          <p:spPr>
            <a:xfrm>
              <a:off x="5374225" y="1431175"/>
              <a:ext cx="45357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Use BertTokenizer from pre-trained and set truncation, MAX_LEN = 50, and batch_size = 32</a:t>
              </a:r>
              <a:endParaRPr sz="1200">
                <a:solidFill>
                  <a:schemeClr val="dk1"/>
                </a:solidFill>
                <a:latin typeface="Roboto"/>
                <a:ea typeface="Roboto"/>
                <a:cs typeface="Roboto"/>
                <a:sym typeface="Roboto"/>
              </a:endParaRPr>
            </a:p>
          </p:txBody>
        </p:sp>
      </p:grpSp>
      <p:grpSp>
        <p:nvGrpSpPr>
          <p:cNvPr id="321" name="Google Shape;321;p27"/>
          <p:cNvGrpSpPr/>
          <p:nvPr/>
        </p:nvGrpSpPr>
        <p:grpSpPr>
          <a:xfrm>
            <a:off x="4245225" y="4156025"/>
            <a:ext cx="4703700" cy="585600"/>
            <a:chOff x="5374225" y="4051400"/>
            <a:chExt cx="4703700" cy="585600"/>
          </a:xfrm>
        </p:grpSpPr>
        <p:sp>
          <p:nvSpPr>
            <p:cNvPr id="322" name="Google Shape;322;p27"/>
            <p:cNvSpPr txBox="1"/>
            <p:nvPr/>
          </p:nvSpPr>
          <p:spPr>
            <a:xfrm>
              <a:off x="5374225" y="4051400"/>
              <a:ext cx="2709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Evaluation Function</a:t>
              </a:r>
              <a:endParaRPr sz="1800" b="1">
                <a:solidFill>
                  <a:schemeClr val="dk1"/>
                </a:solidFill>
                <a:latin typeface="Fira Sans Extra Condensed"/>
                <a:ea typeface="Fira Sans Extra Condensed"/>
                <a:cs typeface="Fira Sans Extra Condensed"/>
                <a:sym typeface="Fira Sans Extra Condensed"/>
              </a:endParaRPr>
            </a:p>
          </p:txBody>
        </p:sp>
        <p:sp>
          <p:nvSpPr>
            <p:cNvPr id="323" name="Google Shape;323;p27"/>
            <p:cNvSpPr txBox="1"/>
            <p:nvPr/>
          </p:nvSpPr>
          <p:spPr>
            <a:xfrm>
              <a:off x="5374225" y="4325300"/>
              <a:ext cx="4703700" cy="31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Accuracy &amp; Loss</a:t>
              </a:r>
              <a:endParaRPr sz="1200">
                <a:solidFill>
                  <a:schemeClr val="dk1"/>
                </a:solidFill>
                <a:latin typeface="Roboto"/>
                <a:ea typeface="Roboto"/>
                <a:cs typeface="Roboto"/>
                <a:sym typeface="Roboto"/>
              </a:endParaRPr>
            </a:p>
          </p:txBody>
        </p:sp>
      </p:grpSp>
      <p:sp>
        <p:nvSpPr>
          <p:cNvPr id="324" name="Google Shape;324;p27"/>
          <p:cNvSpPr/>
          <p:nvPr/>
        </p:nvSpPr>
        <p:spPr>
          <a:xfrm>
            <a:off x="3486300" y="1077563"/>
            <a:ext cx="585600" cy="58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325" name="Google Shape;325;p27"/>
          <p:cNvSpPr/>
          <p:nvPr/>
        </p:nvSpPr>
        <p:spPr>
          <a:xfrm>
            <a:off x="3486300" y="1901675"/>
            <a:ext cx="585600" cy="58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326" name="Google Shape;326;p27"/>
          <p:cNvSpPr/>
          <p:nvPr/>
        </p:nvSpPr>
        <p:spPr>
          <a:xfrm>
            <a:off x="3486300" y="3008950"/>
            <a:ext cx="585600" cy="585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327" name="Google Shape;327;p27"/>
          <p:cNvSpPr/>
          <p:nvPr/>
        </p:nvSpPr>
        <p:spPr>
          <a:xfrm>
            <a:off x="3486300" y="4156025"/>
            <a:ext cx="585600" cy="585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cxnSp>
        <p:nvCxnSpPr>
          <p:cNvPr id="328" name="Google Shape;328;p27"/>
          <p:cNvCxnSpPr>
            <a:stCxn id="307" idx="6"/>
            <a:endCxn id="324" idx="2"/>
          </p:cNvCxnSpPr>
          <p:nvPr/>
        </p:nvCxnSpPr>
        <p:spPr>
          <a:xfrm rot="10800000" flipH="1">
            <a:off x="2607000" y="1370371"/>
            <a:ext cx="879300" cy="15627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329" name="Google Shape;329;p27"/>
          <p:cNvCxnSpPr>
            <a:stCxn id="307" idx="6"/>
            <a:endCxn id="325" idx="2"/>
          </p:cNvCxnSpPr>
          <p:nvPr/>
        </p:nvCxnSpPr>
        <p:spPr>
          <a:xfrm rot="10800000" flipH="1">
            <a:off x="2607000" y="2194471"/>
            <a:ext cx="879300" cy="7386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330" name="Google Shape;330;p27"/>
          <p:cNvCxnSpPr>
            <a:stCxn id="307" idx="6"/>
            <a:endCxn id="326" idx="2"/>
          </p:cNvCxnSpPr>
          <p:nvPr/>
        </p:nvCxnSpPr>
        <p:spPr>
          <a:xfrm>
            <a:off x="2607000" y="2933071"/>
            <a:ext cx="879300" cy="3687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331" name="Google Shape;331;p27"/>
          <p:cNvCxnSpPr>
            <a:stCxn id="307" idx="6"/>
            <a:endCxn id="327" idx="2"/>
          </p:cNvCxnSpPr>
          <p:nvPr/>
        </p:nvCxnSpPr>
        <p:spPr>
          <a:xfrm>
            <a:off x="2607000" y="2933071"/>
            <a:ext cx="879300" cy="1515900"/>
          </a:xfrm>
          <a:prstGeom prst="curved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457200" y="4288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Performance</a:t>
            </a:r>
            <a:endParaRPr/>
          </a:p>
        </p:txBody>
      </p:sp>
      <p:grpSp>
        <p:nvGrpSpPr>
          <p:cNvPr id="337" name="Google Shape;337;p28"/>
          <p:cNvGrpSpPr/>
          <p:nvPr/>
        </p:nvGrpSpPr>
        <p:grpSpPr>
          <a:xfrm>
            <a:off x="5989021" y="1000675"/>
            <a:ext cx="1402986" cy="3838128"/>
            <a:chOff x="7619771" y="904525"/>
            <a:chExt cx="1402986" cy="3838128"/>
          </a:xfrm>
        </p:grpSpPr>
        <p:grpSp>
          <p:nvGrpSpPr>
            <p:cNvPr id="338" name="Google Shape;338;p28"/>
            <p:cNvGrpSpPr/>
            <p:nvPr/>
          </p:nvGrpSpPr>
          <p:grpSpPr>
            <a:xfrm>
              <a:off x="7683494" y="1172950"/>
              <a:ext cx="1339264" cy="3569703"/>
              <a:chOff x="1118207" y="283725"/>
              <a:chExt cx="2144538" cy="4076400"/>
            </a:xfrm>
          </p:grpSpPr>
          <p:sp>
            <p:nvSpPr>
              <p:cNvPr id="339" name="Google Shape;339;p28"/>
              <p:cNvSpPr/>
              <p:nvPr/>
            </p:nvSpPr>
            <p:spPr>
              <a:xfrm>
                <a:off x="1178650" y="283725"/>
                <a:ext cx="2030400" cy="407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1118207" y="845502"/>
                <a:ext cx="2030400" cy="1438200"/>
              </a:xfrm>
              <a:prstGeom prst="rect">
                <a:avLst/>
              </a:prstGeom>
              <a:solidFill>
                <a:srgbClr val="FFFFFF"/>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
            <p:nvSpPr>
              <p:cNvPr id="341" name="Google Shape;341;p28"/>
              <p:cNvSpPr/>
              <p:nvPr/>
            </p:nvSpPr>
            <p:spPr>
              <a:xfrm>
                <a:off x="1225903" y="848717"/>
                <a:ext cx="1815000" cy="1438200"/>
              </a:xfrm>
              <a:prstGeom prst="rect">
                <a:avLst/>
              </a:prstGeom>
              <a:noFill/>
              <a:ln>
                <a:noFill/>
              </a:ln>
            </p:spPr>
            <p:txBody>
              <a:bodyPr spcFirstLastPara="1" wrap="square" lIns="91425" tIns="274300" rIns="91425" bIns="91425" anchor="t" anchorCtr="0">
                <a:noAutofit/>
              </a:bodyPr>
              <a:lstStyle/>
              <a:p>
                <a:pPr marL="0" lvl="0" indent="0" algn="l" rtl="0">
                  <a:spcBef>
                    <a:spcPts val="0"/>
                  </a:spcBef>
                  <a:spcAft>
                    <a:spcPts val="0"/>
                  </a:spcAft>
                  <a:buNone/>
                </a:pPr>
                <a:r>
                  <a:rPr lang="en" sz="2500" b="1">
                    <a:solidFill>
                      <a:schemeClr val="accent4"/>
                    </a:solidFill>
                    <a:latin typeface="Roboto"/>
                    <a:ea typeface="Roboto"/>
                    <a:cs typeface="Roboto"/>
                    <a:sym typeface="Roboto"/>
                  </a:rPr>
                  <a:t>85.7%</a:t>
                </a:r>
                <a:endParaRPr sz="2500">
                  <a:solidFill>
                    <a:schemeClr val="accent4"/>
                  </a:solidFill>
                  <a:latin typeface="Roboto Thin"/>
                  <a:ea typeface="Roboto Thin"/>
                  <a:cs typeface="Roboto Thin"/>
                  <a:sym typeface="Roboto Thin"/>
                </a:endParaRPr>
              </a:p>
            </p:txBody>
          </p:sp>
          <p:sp>
            <p:nvSpPr>
              <p:cNvPr id="342" name="Google Shape;342;p28"/>
              <p:cNvSpPr/>
              <p:nvPr/>
            </p:nvSpPr>
            <p:spPr>
              <a:xfrm>
                <a:off x="1172044" y="2283696"/>
                <a:ext cx="2090700" cy="1906200"/>
              </a:xfrm>
              <a:prstGeom prst="rect">
                <a:avLst/>
              </a:prstGeom>
              <a:noFill/>
              <a:ln>
                <a:noFill/>
              </a:ln>
            </p:spPr>
            <p:txBody>
              <a:bodyPr spcFirstLastPara="1" wrap="square" lIns="91425" tIns="274300" rIns="91425" bIns="91425" anchor="t" anchorCtr="0">
                <a:noAutofit/>
              </a:bodyPr>
              <a:lstStyle/>
              <a:p>
                <a:pPr marL="0" lvl="0" indent="0" algn="ctr"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Accuracy:</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150">
                    <a:solidFill>
                      <a:schemeClr val="lt1"/>
                    </a:solidFill>
                  </a:rPr>
                  <a:t>0.8573</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a:p>
                <a:pPr marL="0" marR="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Average Runtime:</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150">
                    <a:solidFill>
                      <a:schemeClr val="lt1"/>
                    </a:solidFill>
                  </a:rPr>
                  <a:t>1 min 45 s</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p:txBody>
          </p:sp>
        </p:grpSp>
        <p:sp>
          <p:nvSpPr>
            <p:cNvPr id="343" name="Google Shape;343;p28"/>
            <p:cNvSpPr/>
            <p:nvPr/>
          </p:nvSpPr>
          <p:spPr>
            <a:xfrm>
              <a:off x="8101702" y="904525"/>
              <a:ext cx="507000" cy="48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a:t>
              </a:r>
              <a:endParaRPr sz="1800" b="1">
                <a:solidFill>
                  <a:schemeClr val="lt1"/>
                </a:solidFill>
                <a:latin typeface="Fira Sans Extra Condensed"/>
                <a:ea typeface="Fira Sans Extra Condensed"/>
                <a:cs typeface="Fira Sans Extra Condensed"/>
                <a:sym typeface="Fira Sans Extra Condensed"/>
              </a:endParaRPr>
            </a:p>
          </p:txBody>
        </p:sp>
        <p:sp>
          <p:nvSpPr>
            <p:cNvPr id="344" name="Google Shape;344;p28"/>
            <p:cNvSpPr/>
            <p:nvPr/>
          </p:nvSpPr>
          <p:spPr>
            <a:xfrm>
              <a:off x="7619771" y="2408542"/>
              <a:ext cx="1364400" cy="32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5"/>
                  </a:solidFill>
                  <a:latin typeface="Roboto Medium"/>
                  <a:ea typeface="Roboto Medium"/>
                  <a:cs typeface="Roboto Medium"/>
                  <a:sym typeface="Roboto Medium"/>
                </a:rPr>
                <a:t>CatBoost</a:t>
              </a:r>
              <a:endParaRPr sz="1300">
                <a:solidFill>
                  <a:schemeClr val="accent5"/>
                </a:solidFill>
                <a:latin typeface="Roboto Medium"/>
                <a:ea typeface="Roboto Medium"/>
                <a:cs typeface="Roboto Medium"/>
                <a:sym typeface="Roboto Medium"/>
              </a:endParaRPr>
            </a:p>
          </p:txBody>
        </p:sp>
      </p:grpSp>
      <p:grpSp>
        <p:nvGrpSpPr>
          <p:cNvPr id="345" name="Google Shape;345;p28"/>
          <p:cNvGrpSpPr/>
          <p:nvPr/>
        </p:nvGrpSpPr>
        <p:grpSpPr>
          <a:xfrm>
            <a:off x="4555471" y="1000675"/>
            <a:ext cx="1402986" cy="3838128"/>
            <a:chOff x="7619771" y="904525"/>
            <a:chExt cx="1402986" cy="3838128"/>
          </a:xfrm>
        </p:grpSpPr>
        <p:grpSp>
          <p:nvGrpSpPr>
            <p:cNvPr id="346" name="Google Shape;346;p28"/>
            <p:cNvGrpSpPr/>
            <p:nvPr/>
          </p:nvGrpSpPr>
          <p:grpSpPr>
            <a:xfrm>
              <a:off x="7683494" y="1172950"/>
              <a:ext cx="1339264" cy="3569703"/>
              <a:chOff x="1118207" y="283725"/>
              <a:chExt cx="2144538" cy="4076400"/>
            </a:xfrm>
          </p:grpSpPr>
          <p:sp>
            <p:nvSpPr>
              <p:cNvPr id="347" name="Google Shape;347;p28"/>
              <p:cNvSpPr/>
              <p:nvPr/>
            </p:nvSpPr>
            <p:spPr>
              <a:xfrm>
                <a:off x="1178650" y="283725"/>
                <a:ext cx="2030400" cy="407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1118207" y="845502"/>
                <a:ext cx="2030400" cy="1438200"/>
              </a:xfrm>
              <a:prstGeom prst="rect">
                <a:avLst/>
              </a:prstGeom>
              <a:solidFill>
                <a:srgbClr val="FFFFFF"/>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
            <p:nvSpPr>
              <p:cNvPr id="349" name="Google Shape;349;p28"/>
              <p:cNvSpPr/>
              <p:nvPr/>
            </p:nvSpPr>
            <p:spPr>
              <a:xfrm>
                <a:off x="1225903" y="848717"/>
                <a:ext cx="1815000" cy="1438200"/>
              </a:xfrm>
              <a:prstGeom prst="rect">
                <a:avLst/>
              </a:prstGeom>
              <a:noFill/>
              <a:ln>
                <a:noFill/>
              </a:ln>
            </p:spPr>
            <p:txBody>
              <a:bodyPr spcFirstLastPara="1" wrap="square" lIns="91425" tIns="274300" rIns="91425" bIns="91425" anchor="t" anchorCtr="0">
                <a:noAutofit/>
              </a:bodyPr>
              <a:lstStyle/>
              <a:p>
                <a:pPr marL="0" lvl="0" indent="0" algn="l" rtl="0">
                  <a:spcBef>
                    <a:spcPts val="0"/>
                  </a:spcBef>
                  <a:spcAft>
                    <a:spcPts val="0"/>
                  </a:spcAft>
                  <a:buNone/>
                </a:pPr>
                <a:r>
                  <a:rPr lang="en" sz="2500" b="1">
                    <a:solidFill>
                      <a:schemeClr val="accent4"/>
                    </a:solidFill>
                    <a:latin typeface="Roboto"/>
                    <a:ea typeface="Roboto"/>
                    <a:cs typeface="Roboto"/>
                    <a:sym typeface="Roboto"/>
                  </a:rPr>
                  <a:t>85.7%</a:t>
                </a:r>
                <a:endParaRPr sz="2500">
                  <a:solidFill>
                    <a:schemeClr val="accent4"/>
                  </a:solidFill>
                  <a:latin typeface="Roboto Thin"/>
                  <a:ea typeface="Roboto Thin"/>
                  <a:cs typeface="Roboto Thin"/>
                  <a:sym typeface="Roboto Thin"/>
                </a:endParaRPr>
              </a:p>
            </p:txBody>
          </p:sp>
          <p:sp>
            <p:nvSpPr>
              <p:cNvPr id="350" name="Google Shape;350;p28"/>
              <p:cNvSpPr/>
              <p:nvPr/>
            </p:nvSpPr>
            <p:spPr>
              <a:xfrm>
                <a:off x="1172044" y="2283696"/>
                <a:ext cx="2090700" cy="1906200"/>
              </a:xfrm>
              <a:prstGeom prst="rect">
                <a:avLst/>
              </a:prstGeom>
              <a:noFill/>
              <a:ln>
                <a:noFill/>
              </a:ln>
            </p:spPr>
            <p:txBody>
              <a:bodyPr spcFirstLastPara="1" wrap="square" lIns="91425" tIns="274300" rIns="91425" bIns="91425" anchor="t" anchorCtr="0">
                <a:noAutofit/>
              </a:bodyPr>
              <a:lstStyle/>
              <a:p>
                <a:pPr marL="0" lvl="0" indent="0" algn="ctr"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Accuracy:</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150">
                    <a:solidFill>
                      <a:schemeClr val="lt1"/>
                    </a:solidFill>
                  </a:rPr>
                  <a:t>0.8574</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a:p>
                <a:pPr marL="0" marR="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Average Runtime:</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150">
                    <a:solidFill>
                      <a:schemeClr val="lt1"/>
                    </a:solidFill>
                  </a:rPr>
                  <a:t>1 min 40 s</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p:txBody>
          </p:sp>
        </p:grpSp>
        <p:sp>
          <p:nvSpPr>
            <p:cNvPr id="351" name="Google Shape;351;p28"/>
            <p:cNvSpPr/>
            <p:nvPr/>
          </p:nvSpPr>
          <p:spPr>
            <a:xfrm>
              <a:off x="8101702" y="904525"/>
              <a:ext cx="507000" cy="48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X</a:t>
              </a:r>
              <a:endParaRPr sz="1800" b="1">
                <a:solidFill>
                  <a:schemeClr val="lt1"/>
                </a:solidFill>
                <a:latin typeface="Fira Sans Extra Condensed"/>
                <a:ea typeface="Fira Sans Extra Condensed"/>
                <a:cs typeface="Fira Sans Extra Condensed"/>
                <a:sym typeface="Fira Sans Extra Condensed"/>
              </a:endParaRPr>
            </a:p>
          </p:txBody>
        </p:sp>
        <p:sp>
          <p:nvSpPr>
            <p:cNvPr id="352" name="Google Shape;352;p28"/>
            <p:cNvSpPr/>
            <p:nvPr/>
          </p:nvSpPr>
          <p:spPr>
            <a:xfrm>
              <a:off x="7619771" y="2408542"/>
              <a:ext cx="1364400" cy="32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5"/>
                  </a:solidFill>
                  <a:latin typeface="Roboto Medium"/>
                  <a:ea typeface="Roboto Medium"/>
                  <a:cs typeface="Roboto Medium"/>
                  <a:sym typeface="Roboto Medium"/>
                </a:rPr>
                <a:t>XGBoost</a:t>
              </a:r>
              <a:endParaRPr sz="1300">
                <a:solidFill>
                  <a:schemeClr val="accent5"/>
                </a:solidFill>
                <a:latin typeface="Roboto Medium"/>
                <a:ea typeface="Roboto Medium"/>
                <a:cs typeface="Roboto Medium"/>
                <a:sym typeface="Roboto Medium"/>
              </a:endParaRPr>
            </a:p>
          </p:txBody>
        </p:sp>
      </p:grpSp>
      <p:grpSp>
        <p:nvGrpSpPr>
          <p:cNvPr id="353" name="Google Shape;353;p28"/>
          <p:cNvGrpSpPr/>
          <p:nvPr/>
        </p:nvGrpSpPr>
        <p:grpSpPr>
          <a:xfrm>
            <a:off x="3121921" y="1000675"/>
            <a:ext cx="1402986" cy="3838128"/>
            <a:chOff x="7619771" y="904525"/>
            <a:chExt cx="1402986" cy="3838128"/>
          </a:xfrm>
        </p:grpSpPr>
        <p:grpSp>
          <p:nvGrpSpPr>
            <p:cNvPr id="354" name="Google Shape;354;p28"/>
            <p:cNvGrpSpPr/>
            <p:nvPr/>
          </p:nvGrpSpPr>
          <p:grpSpPr>
            <a:xfrm>
              <a:off x="7683494" y="1172950"/>
              <a:ext cx="1339264" cy="3569703"/>
              <a:chOff x="1118207" y="283725"/>
              <a:chExt cx="2144538" cy="4076400"/>
            </a:xfrm>
          </p:grpSpPr>
          <p:sp>
            <p:nvSpPr>
              <p:cNvPr id="355" name="Google Shape;355;p28"/>
              <p:cNvSpPr/>
              <p:nvPr/>
            </p:nvSpPr>
            <p:spPr>
              <a:xfrm>
                <a:off x="1178650" y="283725"/>
                <a:ext cx="2030400" cy="407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1118207" y="845502"/>
                <a:ext cx="2030400" cy="1438200"/>
              </a:xfrm>
              <a:prstGeom prst="rect">
                <a:avLst/>
              </a:prstGeom>
              <a:solidFill>
                <a:srgbClr val="FFFFFF"/>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
            <p:nvSpPr>
              <p:cNvPr id="357" name="Google Shape;357;p28"/>
              <p:cNvSpPr/>
              <p:nvPr/>
            </p:nvSpPr>
            <p:spPr>
              <a:xfrm>
                <a:off x="1225903" y="848717"/>
                <a:ext cx="1815000" cy="1438200"/>
              </a:xfrm>
              <a:prstGeom prst="rect">
                <a:avLst/>
              </a:prstGeom>
              <a:noFill/>
              <a:ln>
                <a:noFill/>
              </a:ln>
            </p:spPr>
            <p:txBody>
              <a:bodyPr spcFirstLastPara="1" wrap="square" lIns="91425" tIns="274300" rIns="91425" bIns="91425" anchor="t" anchorCtr="0">
                <a:noAutofit/>
              </a:bodyPr>
              <a:lstStyle/>
              <a:p>
                <a:pPr marL="0" lvl="0" indent="0" algn="l" rtl="0">
                  <a:spcBef>
                    <a:spcPts val="0"/>
                  </a:spcBef>
                  <a:spcAft>
                    <a:spcPts val="0"/>
                  </a:spcAft>
                  <a:buNone/>
                </a:pPr>
                <a:r>
                  <a:rPr lang="en" sz="2500" b="1">
                    <a:solidFill>
                      <a:schemeClr val="accent4"/>
                    </a:solidFill>
                    <a:latin typeface="Roboto"/>
                    <a:ea typeface="Roboto"/>
                    <a:cs typeface="Roboto"/>
                    <a:sym typeface="Roboto"/>
                  </a:rPr>
                  <a:t>82.2%</a:t>
                </a:r>
                <a:endParaRPr sz="2500">
                  <a:solidFill>
                    <a:schemeClr val="accent4"/>
                  </a:solidFill>
                  <a:latin typeface="Roboto Thin"/>
                  <a:ea typeface="Roboto Thin"/>
                  <a:cs typeface="Roboto Thin"/>
                  <a:sym typeface="Roboto Thin"/>
                </a:endParaRPr>
              </a:p>
            </p:txBody>
          </p:sp>
          <p:sp>
            <p:nvSpPr>
              <p:cNvPr id="358" name="Google Shape;358;p28"/>
              <p:cNvSpPr/>
              <p:nvPr/>
            </p:nvSpPr>
            <p:spPr>
              <a:xfrm>
                <a:off x="1172044" y="2283696"/>
                <a:ext cx="2090700" cy="1906200"/>
              </a:xfrm>
              <a:prstGeom prst="rect">
                <a:avLst/>
              </a:prstGeom>
              <a:noFill/>
              <a:ln>
                <a:noFill/>
              </a:ln>
            </p:spPr>
            <p:txBody>
              <a:bodyPr spcFirstLastPara="1" wrap="square" lIns="91425" tIns="274300" rIns="91425" bIns="91425" anchor="t" anchorCtr="0">
                <a:noAutofit/>
              </a:bodyPr>
              <a:lstStyle/>
              <a:p>
                <a:pPr marL="0" lvl="0" indent="0" algn="ctr"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Accuracy:</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150">
                    <a:solidFill>
                      <a:schemeClr val="lt1"/>
                    </a:solidFill>
                  </a:rPr>
                  <a:t>0.8223</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a:p>
                <a:pPr marL="0" marR="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Average Runtime:</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150">
                    <a:solidFill>
                      <a:schemeClr val="lt1"/>
                    </a:solidFill>
                  </a:rPr>
                  <a:t>8.45 s</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p:txBody>
          </p:sp>
        </p:grpSp>
        <p:sp>
          <p:nvSpPr>
            <p:cNvPr id="359" name="Google Shape;359;p28"/>
            <p:cNvSpPr/>
            <p:nvPr/>
          </p:nvSpPr>
          <p:spPr>
            <a:xfrm>
              <a:off x="8101702" y="904525"/>
              <a:ext cx="507000" cy="48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L</a:t>
              </a:r>
              <a:endParaRPr sz="1800" b="1">
                <a:solidFill>
                  <a:schemeClr val="lt1"/>
                </a:solidFill>
                <a:latin typeface="Fira Sans Extra Condensed"/>
                <a:ea typeface="Fira Sans Extra Condensed"/>
                <a:cs typeface="Fira Sans Extra Condensed"/>
                <a:sym typeface="Fira Sans Extra Condensed"/>
              </a:endParaRPr>
            </a:p>
          </p:txBody>
        </p:sp>
        <p:sp>
          <p:nvSpPr>
            <p:cNvPr id="360" name="Google Shape;360;p28"/>
            <p:cNvSpPr/>
            <p:nvPr/>
          </p:nvSpPr>
          <p:spPr>
            <a:xfrm>
              <a:off x="7619771" y="2408542"/>
              <a:ext cx="1364400" cy="32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5"/>
                  </a:solidFill>
                  <a:latin typeface="Roboto Medium"/>
                  <a:ea typeface="Roboto Medium"/>
                  <a:cs typeface="Roboto Medium"/>
                  <a:sym typeface="Roboto Medium"/>
                </a:rPr>
                <a:t>LightGBM</a:t>
              </a:r>
              <a:endParaRPr sz="1300">
                <a:solidFill>
                  <a:schemeClr val="accent5"/>
                </a:solidFill>
                <a:latin typeface="Roboto Medium"/>
                <a:ea typeface="Roboto Medium"/>
                <a:cs typeface="Roboto Medium"/>
                <a:sym typeface="Roboto Medium"/>
              </a:endParaRPr>
            </a:p>
          </p:txBody>
        </p:sp>
      </p:grpSp>
      <p:grpSp>
        <p:nvGrpSpPr>
          <p:cNvPr id="361" name="Google Shape;361;p28"/>
          <p:cNvGrpSpPr/>
          <p:nvPr/>
        </p:nvGrpSpPr>
        <p:grpSpPr>
          <a:xfrm>
            <a:off x="1688359" y="1000675"/>
            <a:ext cx="1402986" cy="3838128"/>
            <a:chOff x="7619771" y="904525"/>
            <a:chExt cx="1402986" cy="3838128"/>
          </a:xfrm>
        </p:grpSpPr>
        <p:grpSp>
          <p:nvGrpSpPr>
            <p:cNvPr id="362" name="Google Shape;362;p28"/>
            <p:cNvGrpSpPr/>
            <p:nvPr/>
          </p:nvGrpSpPr>
          <p:grpSpPr>
            <a:xfrm>
              <a:off x="7683494" y="1172950"/>
              <a:ext cx="1339264" cy="3569703"/>
              <a:chOff x="1118207" y="283725"/>
              <a:chExt cx="2144538" cy="4076400"/>
            </a:xfrm>
          </p:grpSpPr>
          <p:sp>
            <p:nvSpPr>
              <p:cNvPr id="363" name="Google Shape;363;p28"/>
              <p:cNvSpPr/>
              <p:nvPr/>
            </p:nvSpPr>
            <p:spPr>
              <a:xfrm>
                <a:off x="1178650" y="283725"/>
                <a:ext cx="2030400" cy="407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1118207" y="845502"/>
                <a:ext cx="2030400" cy="1438200"/>
              </a:xfrm>
              <a:prstGeom prst="rect">
                <a:avLst/>
              </a:prstGeom>
              <a:solidFill>
                <a:srgbClr val="FFFFFF"/>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
            <p:nvSpPr>
              <p:cNvPr id="365" name="Google Shape;365;p28"/>
              <p:cNvSpPr/>
              <p:nvPr/>
            </p:nvSpPr>
            <p:spPr>
              <a:xfrm>
                <a:off x="1225903" y="848717"/>
                <a:ext cx="1815000" cy="1438200"/>
              </a:xfrm>
              <a:prstGeom prst="rect">
                <a:avLst/>
              </a:prstGeom>
              <a:noFill/>
              <a:ln>
                <a:noFill/>
              </a:ln>
            </p:spPr>
            <p:txBody>
              <a:bodyPr spcFirstLastPara="1" wrap="square" lIns="91425" tIns="274300" rIns="91425" bIns="91425" anchor="t" anchorCtr="0">
                <a:noAutofit/>
              </a:bodyPr>
              <a:lstStyle/>
              <a:p>
                <a:pPr marL="0" lvl="0" indent="0" algn="l" rtl="0">
                  <a:spcBef>
                    <a:spcPts val="0"/>
                  </a:spcBef>
                  <a:spcAft>
                    <a:spcPts val="0"/>
                  </a:spcAft>
                  <a:buNone/>
                </a:pPr>
                <a:r>
                  <a:rPr lang="en" sz="2500" b="1">
                    <a:solidFill>
                      <a:schemeClr val="accent4"/>
                    </a:solidFill>
                    <a:latin typeface="Roboto"/>
                    <a:ea typeface="Roboto"/>
                    <a:cs typeface="Roboto"/>
                    <a:sym typeface="Roboto"/>
                  </a:rPr>
                  <a:t>77.1%</a:t>
                </a:r>
                <a:endParaRPr sz="2500">
                  <a:solidFill>
                    <a:schemeClr val="accent4"/>
                  </a:solidFill>
                  <a:latin typeface="Roboto Thin"/>
                  <a:ea typeface="Roboto Thin"/>
                  <a:cs typeface="Roboto Thin"/>
                  <a:sym typeface="Roboto Thin"/>
                </a:endParaRPr>
              </a:p>
            </p:txBody>
          </p:sp>
          <p:sp>
            <p:nvSpPr>
              <p:cNvPr id="366" name="Google Shape;366;p28"/>
              <p:cNvSpPr/>
              <p:nvPr/>
            </p:nvSpPr>
            <p:spPr>
              <a:xfrm>
                <a:off x="1172044" y="2283696"/>
                <a:ext cx="2090700" cy="1906200"/>
              </a:xfrm>
              <a:prstGeom prst="rect">
                <a:avLst/>
              </a:prstGeom>
              <a:noFill/>
              <a:ln>
                <a:noFill/>
              </a:ln>
            </p:spPr>
            <p:txBody>
              <a:bodyPr spcFirstLastPara="1" wrap="square" lIns="91425" tIns="274300" rIns="91425" bIns="91425" anchor="t" anchorCtr="0">
                <a:noAutofit/>
              </a:bodyPr>
              <a:lstStyle/>
              <a:p>
                <a:pPr marL="0" lvl="0" indent="0" algn="ctr"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Accuracy:</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150">
                    <a:solidFill>
                      <a:schemeClr val="lt1"/>
                    </a:solidFill>
                  </a:rPr>
                  <a:t>0.7707</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a:p>
                <a:pPr marL="0" marR="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Average Runtime:</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150">
                    <a:solidFill>
                      <a:schemeClr val="lt1"/>
                    </a:solidFill>
                  </a:rPr>
                  <a:t>1 min 31 s</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p:txBody>
          </p:sp>
        </p:grpSp>
        <p:sp>
          <p:nvSpPr>
            <p:cNvPr id="367" name="Google Shape;367;p28"/>
            <p:cNvSpPr/>
            <p:nvPr/>
          </p:nvSpPr>
          <p:spPr>
            <a:xfrm>
              <a:off x="8101702" y="904525"/>
              <a:ext cx="507000" cy="48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a:t>
              </a:r>
              <a:endParaRPr sz="1800" b="1">
                <a:solidFill>
                  <a:schemeClr val="lt1"/>
                </a:solidFill>
                <a:latin typeface="Fira Sans Extra Condensed"/>
                <a:ea typeface="Fira Sans Extra Condensed"/>
                <a:cs typeface="Fira Sans Extra Condensed"/>
                <a:sym typeface="Fira Sans Extra Condensed"/>
              </a:endParaRPr>
            </a:p>
          </p:txBody>
        </p:sp>
        <p:sp>
          <p:nvSpPr>
            <p:cNvPr id="368" name="Google Shape;368;p28"/>
            <p:cNvSpPr/>
            <p:nvPr/>
          </p:nvSpPr>
          <p:spPr>
            <a:xfrm>
              <a:off x="7619771" y="2408542"/>
              <a:ext cx="1364400" cy="32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5"/>
                  </a:solidFill>
                  <a:latin typeface="Roboto Medium"/>
                  <a:ea typeface="Roboto Medium"/>
                  <a:cs typeface="Roboto Medium"/>
                  <a:sym typeface="Roboto Medium"/>
                </a:rPr>
                <a:t>Random Forest</a:t>
              </a:r>
              <a:endParaRPr sz="1300">
                <a:solidFill>
                  <a:schemeClr val="accent5"/>
                </a:solidFill>
                <a:latin typeface="Roboto Medium"/>
                <a:ea typeface="Roboto Medium"/>
                <a:cs typeface="Roboto Medium"/>
                <a:sym typeface="Roboto Medium"/>
              </a:endParaRPr>
            </a:p>
          </p:txBody>
        </p:sp>
      </p:grpSp>
      <p:grpSp>
        <p:nvGrpSpPr>
          <p:cNvPr id="369" name="Google Shape;369;p28"/>
          <p:cNvGrpSpPr/>
          <p:nvPr/>
        </p:nvGrpSpPr>
        <p:grpSpPr>
          <a:xfrm>
            <a:off x="318450" y="1000675"/>
            <a:ext cx="1339320" cy="3838128"/>
            <a:chOff x="7683438" y="904525"/>
            <a:chExt cx="1339320" cy="3838128"/>
          </a:xfrm>
        </p:grpSpPr>
        <p:grpSp>
          <p:nvGrpSpPr>
            <p:cNvPr id="370" name="Google Shape;370;p28"/>
            <p:cNvGrpSpPr/>
            <p:nvPr/>
          </p:nvGrpSpPr>
          <p:grpSpPr>
            <a:xfrm>
              <a:off x="7683494" y="1172950"/>
              <a:ext cx="1339264" cy="3569703"/>
              <a:chOff x="1118207" y="283725"/>
              <a:chExt cx="2144538" cy="4076400"/>
            </a:xfrm>
          </p:grpSpPr>
          <p:sp>
            <p:nvSpPr>
              <p:cNvPr id="371" name="Google Shape;371;p28"/>
              <p:cNvSpPr/>
              <p:nvPr/>
            </p:nvSpPr>
            <p:spPr>
              <a:xfrm>
                <a:off x="1178650" y="283725"/>
                <a:ext cx="2030400" cy="407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1118207" y="845502"/>
                <a:ext cx="2030400" cy="1438200"/>
              </a:xfrm>
              <a:prstGeom prst="rect">
                <a:avLst/>
              </a:prstGeom>
              <a:solidFill>
                <a:srgbClr val="FFFFFF"/>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
            <p:nvSpPr>
              <p:cNvPr id="373" name="Google Shape;373;p28"/>
              <p:cNvSpPr/>
              <p:nvPr/>
            </p:nvSpPr>
            <p:spPr>
              <a:xfrm>
                <a:off x="1225903" y="848717"/>
                <a:ext cx="1815000" cy="1438200"/>
              </a:xfrm>
              <a:prstGeom prst="rect">
                <a:avLst/>
              </a:prstGeom>
              <a:noFill/>
              <a:ln>
                <a:noFill/>
              </a:ln>
            </p:spPr>
            <p:txBody>
              <a:bodyPr spcFirstLastPara="1" wrap="square" lIns="91425" tIns="274300" rIns="91425" bIns="91425" anchor="t" anchorCtr="0">
                <a:noAutofit/>
              </a:bodyPr>
              <a:lstStyle/>
              <a:p>
                <a:pPr marL="0" lvl="0" indent="0" algn="l" rtl="0">
                  <a:spcBef>
                    <a:spcPts val="0"/>
                  </a:spcBef>
                  <a:spcAft>
                    <a:spcPts val="0"/>
                  </a:spcAft>
                  <a:buNone/>
                </a:pPr>
                <a:r>
                  <a:rPr lang="en" sz="2500" b="1">
                    <a:solidFill>
                      <a:schemeClr val="accent4"/>
                    </a:solidFill>
                    <a:latin typeface="Roboto"/>
                    <a:ea typeface="Roboto"/>
                    <a:cs typeface="Roboto"/>
                    <a:sym typeface="Roboto"/>
                  </a:rPr>
                  <a:t>71.8%</a:t>
                </a:r>
                <a:endParaRPr sz="2500">
                  <a:solidFill>
                    <a:schemeClr val="accent4"/>
                  </a:solidFill>
                  <a:latin typeface="Roboto Thin"/>
                  <a:ea typeface="Roboto Thin"/>
                  <a:cs typeface="Roboto Thin"/>
                  <a:sym typeface="Roboto Thin"/>
                </a:endParaRPr>
              </a:p>
            </p:txBody>
          </p:sp>
          <p:sp>
            <p:nvSpPr>
              <p:cNvPr id="374" name="Google Shape;374;p28"/>
              <p:cNvSpPr/>
              <p:nvPr/>
            </p:nvSpPr>
            <p:spPr>
              <a:xfrm>
                <a:off x="1172044" y="2283696"/>
                <a:ext cx="2090700" cy="1906200"/>
              </a:xfrm>
              <a:prstGeom prst="rect">
                <a:avLst/>
              </a:prstGeom>
              <a:noFill/>
              <a:ln>
                <a:noFill/>
              </a:ln>
            </p:spPr>
            <p:txBody>
              <a:bodyPr spcFirstLastPara="1" wrap="square" lIns="91425" tIns="274300" rIns="91425" bIns="91425" anchor="t" anchorCtr="0">
                <a:noAutofit/>
              </a:bodyPr>
              <a:lstStyle/>
              <a:p>
                <a:pPr marL="0" lvl="0" indent="0" algn="ctr"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Accuracy:</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150">
                    <a:solidFill>
                      <a:schemeClr val="lt1"/>
                    </a:solidFill>
                  </a:rPr>
                  <a:t>0.7177</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a:p>
                <a:pPr marL="0" marR="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Average Runtime:</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150">
                    <a:solidFill>
                      <a:schemeClr val="lt1"/>
                    </a:solidFill>
                  </a:rPr>
                  <a:t>7.21 s</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p:txBody>
          </p:sp>
        </p:grpSp>
        <p:sp>
          <p:nvSpPr>
            <p:cNvPr id="375" name="Google Shape;375;p28"/>
            <p:cNvSpPr/>
            <p:nvPr/>
          </p:nvSpPr>
          <p:spPr>
            <a:xfrm>
              <a:off x="8101702" y="904525"/>
              <a:ext cx="507000" cy="48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L</a:t>
              </a:r>
              <a:endParaRPr sz="1800" b="1">
                <a:solidFill>
                  <a:schemeClr val="lt1"/>
                </a:solidFill>
                <a:latin typeface="Fira Sans Extra Condensed"/>
                <a:ea typeface="Fira Sans Extra Condensed"/>
                <a:cs typeface="Fira Sans Extra Condensed"/>
                <a:sym typeface="Fira Sans Extra Condensed"/>
              </a:endParaRPr>
            </a:p>
          </p:txBody>
        </p:sp>
        <p:sp>
          <p:nvSpPr>
            <p:cNvPr id="376" name="Google Shape;376;p28"/>
            <p:cNvSpPr/>
            <p:nvPr/>
          </p:nvSpPr>
          <p:spPr>
            <a:xfrm>
              <a:off x="7683438" y="2319350"/>
              <a:ext cx="1268100" cy="6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accent5"/>
                  </a:solidFill>
                  <a:latin typeface="Roboto Medium"/>
                  <a:ea typeface="Roboto Medium"/>
                  <a:cs typeface="Roboto Medium"/>
                  <a:sym typeface="Roboto Medium"/>
                </a:rPr>
                <a:t>Logistic</a:t>
              </a:r>
              <a:endParaRPr sz="1300">
                <a:solidFill>
                  <a:schemeClr val="accent5"/>
                </a:solidFill>
                <a:latin typeface="Roboto Medium"/>
                <a:ea typeface="Roboto Medium"/>
                <a:cs typeface="Roboto Medium"/>
                <a:sym typeface="Roboto Medium"/>
              </a:endParaRPr>
            </a:p>
            <a:p>
              <a:pPr marL="0" lvl="0" indent="0" algn="ctr" rtl="0">
                <a:spcBef>
                  <a:spcPts val="0"/>
                </a:spcBef>
                <a:spcAft>
                  <a:spcPts val="0"/>
                </a:spcAft>
                <a:buNone/>
              </a:pPr>
              <a:r>
                <a:rPr lang="en" sz="1300">
                  <a:solidFill>
                    <a:schemeClr val="accent5"/>
                  </a:solidFill>
                  <a:latin typeface="Roboto Medium"/>
                  <a:ea typeface="Roboto Medium"/>
                  <a:cs typeface="Roboto Medium"/>
                  <a:sym typeface="Roboto Medium"/>
                </a:rPr>
                <a:t>(Baseline)</a:t>
              </a:r>
              <a:endParaRPr sz="1300">
                <a:solidFill>
                  <a:schemeClr val="accent5"/>
                </a:solidFill>
                <a:latin typeface="Roboto Medium"/>
                <a:ea typeface="Roboto Medium"/>
                <a:cs typeface="Roboto Medium"/>
                <a:sym typeface="Roboto Medium"/>
              </a:endParaRPr>
            </a:p>
          </p:txBody>
        </p:sp>
      </p:grpSp>
      <p:grpSp>
        <p:nvGrpSpPr>
          <p:cNvPr id="377" name="Google Shape;377;p28"/>
          <p:cNvGrpSpPr/>
          <p:nvPr/>
        </p:nvGrpSpPr>
        <p:grpSpPr>
          <a:xfrm>
            <a:off x="7422571" y="1000675"/>
            <a:ext cx="1402986" cy="3838128"/>
            <a:chOff x="7619771" y="904525"/>
            <a:chExt cx="1402986" cy="3838128"/>
          </a:xfrm>
        </p:grpSpPr>
        <p:grpSp>
          <p:nvGrpSpPr>
            <p:cNvPr id="378" name="Google Shape;378;p28"/>
            <p:cNvGrpSpPr/>
            <p:nvPr/>
          </p:nvGrpSpPr>
          <p:grpSpPr>
            <a:xfrm>
              <a:off x="7683494" y="1172950"/>
              <a:ext cx="1339264" cy="3569703"/>
              <a:chOff x="1118207" y="283725"/>
              <a:chExt cx="2144538" cy="4076400"/>
            </a:xfrm>
          </p:grpSpPr>
          <p:sp>
            <p:nvSpPr>
              <p:cNvPr id="379" name="Google Shape;379;p28"/>
              <p:cNvSpPr/>
              <p:nvPr/>
            </p:nvSpPr>
            <p:spPr>
              <a:xfrm>
                <a:off x="1178650" y="283725"/>
                <a:ext cx="2030400" cy="4076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1118207" y="845502"/>
                <a:ext cx="2030400" cy="1438200"/>
              </a:xfrm>
              <a:prstGeom prst="rect">
                <a:avLst/>
              </a:prstGeom>
              <a:solidFill>
                <a:srgbClr val="FFFFFF"/>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
            <p:nvSpPr>
              <p:cNvPr id="381" name="Google Shape;381;p28"/>
              <p:cNvSpPr/>
              <p:nvPr/>
            </p:nvSpPr>
            <p:spPr>
              <a:xfrm>
                <a:off x="1225903" y="848717"/>
                <a:ext cx="1815000" cy="1438200"/>
              </a:xfrm>
              <a:prstGeom prst="rect">
                <a:avLst/>
              </a:prstGeom>
              <a:noFill/>
              <a:ln>
                <a:noFill/>
              </a:ln>
            </p:spPr>
            <p:txBody>
              <a:bodyPr spcFirstLastPara="1" wrap="square" lIns="91425" tIns="274300" rIns="91425" bIns="91425" anchor="t" anchorCtr="0">
                <a:noAutofit/>
              </a:bodyPr>
              <a:lstStyle/>
              <a:p>
                <a:pPr marL="0" lvl="0" indent="0" algn="l" rtl="0">
                  <a:spcBef>
                    <a:spcPts val="0"/>
                  </a:spcBef>
                  <a:spcAft>
                    <a:spcPts val="0"/>
                  </a:spcAft>
                  <a:buNone/>
                </a:pPr>
                <a:r>
                  <a:rPr lang="en" sz="2500" b="1">
                    <a:solidFill>
                      <a:srgbClr val="980000"/>
                    </a:solidFill>
                    <a:latin typeface="Roboto"/>
                    <a:ea typeface="Roboto"/>
                    <a:cs typeface="Roboto"/>
                    <a:sym typeface="Roboto"/>
                  </a:rPr>
                  <a:t>97.4%</a:t>
                </a:r>
                <a:endParaRPr sz="2500">
                  <a:solidFill>
                    <a:srgbClr val="980000"/>
                  </a:solidFill>
                  <a:latin typeface="Roboto Thin"/>
                  <a:ea typeface="Roboto Thin"/>
                  <a:cs typeface="Roboto Thin"/>
                  <a:sym typeface="Roboto Thin"/>
                </a:endParaRPr>
              </a:p>
            </p:txBody>
          </p:sp>
          <p:sp>
            <p:nvSpPr>
              <p:cNvPr id="382" name="Google Shape;382;p28"/>
              <p:cNvSpPr/>
              <p:nvPr/>
            </p:nvSpPr>
            <p:spPr>
              <a:xfrm>
                <a:off x="1172044" y="2283696"/>
                <a:ext cx="2090700" cy="1906200"/>
              </a:xfrm>
              <a:prstGeom prst="rect">
                <a:avLst/>
              </a:prstGeom>
              <a:noFill/>
              <a:ln>
                <a:noFill/>
              </a:ln>
            </p:spPr>
            <p:txBody>
              <a:bodyPr spcFirstLastPara="1" wrap="square" lIns="91425" tIns="274300" rIns="91425" bIns="91425" anchor="t" anchorCtr="0">
                <a:noAutofit/>
              </a:bodyPr>
              <a:lstStyle/>
              <a:p>
                <a:pPr marL="0" lvl="0" indent="0" algn="ctr" rtl="0">
                  <a:lnSpc>
                    <a:spcPct val="115000"/>
                  </a:lnSpc>
                  <a:spcBef>
                    <a:spcPts val="0"/>
                  </a:spcBef>
                  <a:spcAft>
                    <a:spcPts val="0"/>
                  </a:spcAft>
                  <a:buNone/>
                </a:pPr>
                <a:endParaRPr sz="12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Accuracy:</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150">
                    <a:solidFill>
                      <a:schemeClr val="lt1"/>
                    </a:solidFill>
                  </a:rPr>
                  <a:t>0.9740</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a:p>
                <a:pPr marL="0" marR="0" lvl="0" indent="0" algn="ctr" rtl="0">
                  <a:lnSpc>
                    <a:spcPct val="115000"/>
                  </a:lnSpc>
                  <a:spcBef>
                    <a:spcPts val="0"/>
                  </a:spcBef>
                  <a:spcAft>
                    <a:spcPts val="0"/>
                  </a:spcAft>
                  <a:buNone/>
                </a:pPr>
                <a:r>
                  <a:rPr lang="en" sz="1100" b="1">
                    <a:solidFill>
                      <a:schemeClr val="lt1"/>
                    </a:solidFill>
                    <a:latin typeface="Roboto"/>
                    <a:ea typeface="Roboto"/>
                    <a:cs typeface="Roboto"/>
                    <a:sym typeface="Roboto"/>
                  </a:rPr>
                  <a:t>Average Runtime:</a:t>
                </a:r>
                <a:endParaRPr sz="1100" b="1">
                  <a:solidFill>
                    <a:schemeClr val="lt1"/>
                  </a:solidFill>
                  <a:latin typeface="Roboto"/>
                  <a:ea typeface="Roboto"/>
                  <a:cs typeface="Roboto"/>
                  <a:sym typeface="Roboto"/>
                </a:endParaRPr>
              </a:p>
              <a:p>
                <a:pPr marL="0" lvl="0" indent="0" algn="ctr" rtl="0">
                  <a:lnSpc>
                    <a:spcPct val="115000"/>
                  </a:lnSpc>
                  <a:spcBef>
                    <a:spcPts val="0"/>
                  </a:spcBef>
                  <a:spcAft>
                    <a:spcPts val="0"/>
                  </a:spcAft>
                  <a:buNone/>
                </a:pPr>
                <a:r>
                  <a:rPr lang="en" sz="1150">
                    <a:solidFill>
                      <a:schemeClr val="lt1"/>
                    </a:solidFill>
                  </a:rPr>
                  <a:t>28 min 23 s</a:t>
                </a:r>
                <a:endParaRPr sz="1150">
                  <a:solidFill>
                    <a:schemeClr val="lt1"/>
                  </a:solidFill>
                </a:endParaRPr>
              </a:p>
              <a:p>
                <a:pPr marL="0" lvl="0" indent="0" algn="ctr" rtl="0">
                  <a:lnSpc>
                    <a:spcPct val="115000"/>
                  </a:lnSpc>
                  <a:spcBef>
                    <a:spcPts val="0"/>
                  </a:spcBef>
                  <a:spcAft>
                    <a:spcPts val="0"/>
                  </a:spcAft>
                  <a:buNone/>
                </a:pPr>
                <a:endParaRPr sz="1150">
                  <a:solidFill>
                    <a:schemeClr val="lt1"/>
                  </a:solidFill>
                </a:endParaRPr>
              </a:p>
            </p:txBody>
          </p:sp>
        </p:grpSp>
        <p:sp>
          <p:nvSpPr>
            <p:cNvPr id="383" name="Google Shape;383;p28"/>
            <p:cNvSpPr/>
            <p:nvPr/>
          </p:nvSpPr>
          <p:spPr>
            <a:xfrm>
              <a:off x="8101702" y="904525"/>
              <a:ext cx="507000" cy="48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a:t>
              </a:r>
              <a:endParaRPr sz="1800" b="1">
                <a:solidFill>
                  <a:schemeClr val="lt1"/>
                </a:solidFill>
                <a:latin typeface="Fira Sans Extra Condensed"/>
                <a:ea typeface="Fira Sans Extra Condensed"/>
                <a:cs typeface="Fira Sans Extra Condensed"/>
                <a:sym typeface="Fira Sans Extra Condensed"/>
              </a:endParaRPr>
            </a:p>
          </p:txBody>
        </p:sp>
        <p:sp>
          <p:nvSpPr>
            <p:cNvPr id="384" name="Google Shape;384;p28"/>
            <p:cNvSpPr/>
            <p:nvPr/>
          </p:nvSpPr>
          <p:spPr>
            <a:xfrm>
              <a:off x="7619771" y="2408542"/>
              <a:ext cx="1364400" cy="32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rgbClr val="980000"/>
                  </a:solidFill>
                  <a:latin typeface="Roboto"/>
                  <a:ea typeface="Roboto"/>
                  <a:cs typeface="Roboto"/>
                  <a:sym typeface="Roboto"/>
                </a:rPr>
                <a:t>Bert</a:t>
              </a:r>
              <a:endParaRPr sz="1300" b="1">
                <a:solidFill>
                  <a:srgbClr val="980000"/>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Business</a:t>
            </a:r>
            <a:endParaRPr/>
          </a:p>
          <a:p>
            <a:pPr marL="0" lvl="0" indent="0" algn="ctr" rtl="0">
              <a:spcBef>
                <a:spcPts val="0"/>
              </a:spcBef>
              <a:spcAft>
                <a:spcPts val="0"/>
              </a:spcAft>
              <a:buNone/>
            </a:pPr>
            <a:r>
              <a:rPr lang="en"/>
              <a:t>Recommendations</a:t>
            </a:r>
            <a:endParaRPr/>
          </a:p>
        </p:txBody>
      </p:sp>
      <p:pic>
        <p:nvPicPr>
          <p:cNvPr id="390" name="Google Shape;390;p29"/>
          <p:cNvPicPr preferRelativeResize="0"/>
          <p:nvPr/>
        </p:nvPicPr>
        <p:blipFill>
          <a:blip r:embed="rId3">
            <a:alphaModFix/>
          </a:blip>
          <a:stretch>
            <a:fillRect/>
          </a:stretch>
        </p:blipFill>
        <p:spPr>
          <a:xfrm>
            <a:off x="4572000" y="0"/>
            <a:ext cx="4947894" cy="5143499"/>
          </a:xfrm>
          <a:prstGeom prst="rect">
            <a:avLst/>
          </a:prstGeom>
          <a:noFill/>
          <a:ln>
            <a:noFill/>
          </a:ln>
        </p:spPr>
      </p:pic>
      <p:sp>
        <p:nvSpPr>
          <p:cNvPr id="391" name="Google Shape;391;p29"/>
          <p:cNvSpPr txBox="1"/>
          <p:nvPr/>
        </p:nvSpPr>
        <p:spPr>
          <a:xfrm>
            <a:off x="3590300" y="4712275"/>
            <a:ext cx="122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oboto"/>
                <a:ea typeface="Roboto"/>
                <a:cs typeface="Roboto"/>
                <a:sym typeface="Roboto"/>
              </a:rPr>
              <a:t>Image Source:</a:t>
            </a:r>
            <a:endParaRPr sz="800">
              <a:latin typeface="Roboto"/>
              <a:ea typeface="Roboto"/>
              <a:cs typeface="Roboto"/>
              <a:sym typeface="Roboto"/>
            </a:endParaRPr>
          </a:p>
          <a:p>
            <a:pPr marL="0" lvl="0" indent="0" algn="l" rtl="0">
              <a:spcBef>
                <a:spcPts val="0"/>
              </a:spcBef>
              <a:spcAft>
                <a:spcPts val="0"/>
              </a:spcAft>
              <a:buNone/>
            </a:pPr>
            <a:r>
              <a:rPr lang="en" sz="800" u="sng">
                <a:solidFill>
                  <a:schemeClr val="hlink"/>
                </a:solidFill>
                <a:latin typeface="Roboto"/>
                <a:ea typeface="Roboto"/>
                <a:cs typeface="Roboto"/>
                <a:sym typeface="Roboto"/>
                <a:hlinkClick r:id="rId4"/>
              </a:rPr>
              <a:t>Make a Difference</a:t>
            </a:r>
            <a:endParaRPr sz="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0"/>
          <p:cNvSpPr/>
          <p:nvPr/>
        </p:nvSpPr>
        <p:spPr>
          <a:xfrm>
            <a:off x="4276188" y="3890739"/>
            <a:ext cx="595200" cy="59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397" name="Google Shape;397;p30"/>
          <p:cNvSpPr txBox="1"/>
          <p:nvPr/>
        </p:nvSpPr>
        <p:spPr>
          <a:xfrm>
            <a:off x="6096000" y="1084300"/>
            <a:ext cx="2590800" cy="1087500"/>
          </a:xfrm>
          <a:prstGeom prst="rect">
            <a:avLst/>
          </a:prstGeom>
          <a:solidFill>
            <a:srgbClr val="A68596">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lt1"/>
              </a:solidFill>
              <a:latin typeface="Fira Sans Extra Condensed"/>
              <a:ea typeface="Fira Sans Extra Condensed"/>
              <a:cs typeface="Fira Sans Extra Condensed"/>
              <a:sym typeface="Fira Sans Extra Condensed"/>
            </a:endParaRPr>
          </a:p>
        </p:txBody>
      </p:sp>
      <p:sp>
        <p:nvSpPr>
          <p:cNvPr id="398" name="Google Shape;398;p30"/>
          <p:cNvSpPr txBox="1"/>
          <p:nvPr/>
        </p:nvSpPr>
        <p:spPr>
          <a:xfrm>
            <a:off x="6096000" y="3644574"/>
            <a:ext cx="2590800" cy="1087500"/>
          </a:xfrm>
          <a:prstGeom prst="rect">
            <a:avLst/>
          </a:prstGeom>
          <a:solidFill>
            <a:srgbClr val="846E84">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lt1"/>
              </a:solidFill>
              <a:latin typeface="Fira Sans Extra Condensed"/>
              <a:ea typeface="Fira Sans Extra Condensed"/>
              <a:cs typeface="Fira Sans Extra Condensed"/>
              <a:sym typeface="Fira Sans Extra Condensed"/>
            </a:endParaRPr>
          </a:p>
        </p:txBody>
      </p:sp>
      <p:sp>
        <p:nvSpPr>
          <p:cNvPr id="399" name="Google Shape;399;p30"/>
          <p:cNvSpPr txBox="1"/>
          <p:nvPr/>
        </p:nvSpPr>
        <p:spPr>
          <a:xfrm>
            <a:off x="460800" y="1084300"/>
            <a:ext cx="2590800" cy="1087500"/>
          </a:xfrm>
          <a:prstGeom prst="rect">
            <a:avLst/>
          </a:prstGeom>
          <a:solidFill>
            <a:srgbClr val="C79DA9">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lt1"/>
              </a:solidFill>
              <a:latin typeface="Fira Sans Extra Condensed"/>
              <a:ea typeface="Fira Sans Extra Condensed"/>
              <a:cs typeface="Fira Sans Extra Condensed"/>
              <a:sym typeface="Fira Sans Extra Condensed"/>
            </a:endParaRPr>
          </a:p>
        </p:txBody>
      </p:sp>
      <p:sp>
        <p:nvSpPr>
          <p:cNvPr id="400" name="Google Shape;400;p3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Model Implementation Overview</a:t>
            </a:r>
            <a:endParaRPr/>
          </a:p>
        </p:txBody>
      </p:sp>
      <p:sp>
        <p:nvSpPr>
          <p:cNvPr id="401" name="Google Shape;401;p30"/>
          <p:cNvSpPr txBox="1"/>
          <p:nvPr/>
        </p:nvSpPr>
        <p:spPr>
          <a:xfrm>
            <a:off x="3276600" y="2364450"/>
            <a:ext cx="2590800" cy="1087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Business Mental Health Program</a:t>
            </a:r>
            <a:endParaRPr sz="2400" b="1">
              <a:solidFill>
                <a:schemeClr val="lt1"/>
              </a:solidFill>
              <a:latin typeface="Fira Sans Extra Condensed"/>
              <a:ea typeface="Fira Sans Extra Condensed"/>
              <a:cs typeface="Fira Sans Extra Condensed"/>
              <a:sym typeface="Fira Sans Extra Condensed"/>
            </a:endParaRPr>
          </a:p>
        </p:txBody>
      </p:sp>
      <p:grpSp>
        <p:nvGrpSpPr>
          <p:cNvPr id="402" name="Google Shape;402;p30"/>
          <p:cNvGrpSpPr/>
          <p:nvPr/>
        </p:nvGrpSpPr>
        <p:grpSpPr>
          <a:xfrm>
            <a:off x="609600" y="1190199"/>
            <a:ext cx="2358600" cy="778203"/>
            <a:chOff x="457184" y="1170850"/>
            <a:chExt cx="2358600" cy="680664"/>
          </a:xfrm>
        </p:grpSpPr>
        <p:sp>
          <p:nvSpPr>
            <p:cNvPr id="403" name="Google Shape;403;p30"/>
            <p:cNvSpPr txBox="1"/>
            <p:nvPr/>
          </p:nvSpPr>
          <p:spPr>
            <a:xfrm>
              <a:off x="457201" y="117085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ML Model</a:t>
              </a:r>
              <a:endParaRPr sz="1800" b="1">
                <a:solidFill>
                  <a:srgbClr val="000000"/>
                </a:solidFill>
                <a:latin typeface="Fira Sans Extra Condensed"/>
                <a:ea typeface="Fira Sans Extra Condensed"/>
                <a:cs typeface="Fira Sans Extra Condensed"/>
                <a:sym typeface="Fira Sans Extra Condensed"/>
              </a:endParaRPr>
            </a:p>
          </p:txBody>
        </p:sp>
        <p:sp>
          <p:nvSpPr>
            <p:cNvPr id="404" name="Google Shape;404;p30"/>
            <p:cNvSpPr txBox="1"/>
            <p:nvPr/>
          </p:nvSpPr>
          <p:spPr>
            <a:xfrm>
              <a:off x="457184" y="1577614"/>
              <a:ext cx="2358600" cy="273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200">
                  <a:solidFill>
                    <a:schemeClr val="dk1"/>
                  </a:solidFill>
                  <a:latin typeface="Fira Sans Extra Condensed"/>
                  <a:ea typeface="Fira Sans Extra Condensed"/>
                  <a:cs typeface="Fira Sans Extra Condensed"/>
                  <a:sym typeface="Fira Sans Extra Condensed"/>
                </a:rPr>
                <a:t>Our model gives high accuracy predicting potential suicide (XGBoost &amp; CatBoost: 85.7% R</a:t>
              </a:r>
              <a:r>
                <a:rPr lang="en" sz="1200" baseline="30000">
                  <a:solidFill>
                    <a:schemeClr val="dk1"/>
                  </a:solidFill>
                  <a:latin typeface="Fira Sans Extra Condensed"/>
                  <a:ea typeface="Fira Sans Extra Condensed"/>
                  <a:cs typeface="Fira Sans Extra Condensed"/>
                  <a:sym typeface="Fira Sans Extra Condensed"/>
                </a:rPr>
                <a:t>2</a:t>
              </a:r>
              <a:r>
                <a:rPr lang="en" sz="1200">
                  <a:solidFill>
                    <a:schemeClr val="dk1"/>
                  </a:solidFill>
                  <a:latin typeface="Fira Sans Extra Condensed"/>
                  <a:ea typeface="Fira Sans Extra Condensed"/>
                  <a:cs typeface="Fira Sans Extra Condensed"/>
                  <a:sym typeface="Fira Sans Extra Condensed"/>
                </a:rPr>
                <a:t>)</a:t>
              </a:r>
              <a:endParaRPr sz="1200">
                <a:solidFill>
                  <a:srgbClr val="000000"/>
                </a:solidFill>
                <a:latin typeface="Fira Sans Extra Condensed"/>
                <a:ea typeface="Fira Sans Extra Condensed"/>
                <a:cs typeface="Fira Sans Extra Condensed"/>
                <a:sym typeface="Fira Sans Extra Condensed"/>
              </a:endParaRPr>
            </a:p>
          </p:txBody>
        </p:sp>
      </p:grpSp>
      <p:grpSp>
        <p:nvGrpSpPr>
          <p:cNvPr id="405" name="Google Shape;405;p30"/>
          <p:cNvGrpSpPr/>
          <p:nvPr/>
        </p:nvGrpSpPr>
        <p:grpSpPr>
          <a:xfrm>
            <a:off x="6179400" y="3704952"/>
            <a:ext cx="2358600" cy="913193"/>
            <a:chOff x="6328200" y="3710225"/>
            <a:chExt cx="2358600" cy="864275"/>
          </a:xfrm>
        </p:grpSpPr>
        <p:sp>
          <p:nvSpPr>
            <p:cNvPr id="406" name="Google Shape;406;p30"/>
            <p:cNvSpPr txBox="1"/>
            <p:nvPr/>
          </p:nvSpPr>
          <p:spPr>
            <a:xfrm>
              <a:off x="6625800" y="3710225"/>
              <a:ext cx="20610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Safe Workplaces</a:t>
              </a:r>
              <a:endParaRPr sz="1800" b="1">
                <a:solidFill>
                  <a:srgbClr val="000000"/>
                </a:solidFill>
                <a:latin typeface="Fira Sans Extra Condensed"/>
                <a:ea typeface="Fira Sans Extra Condensed"/>
                <a:cs typeface="Fira Sans Extra Condensed"/>
                <a:sym typeface="Fira Sans Extra Condensed"/>
              </a:endParaRPr>
            </a:p>
          </p:txBody>
        </p:sp>
        <p:sp>
          <p:nvSpPr>
            <p:cNvPr id="407" name="Google Shape;407;p30"/>
            <p:cNvSpPr txBox="1"/>
            <p:nvPr/>
          </p:nvSpPr>
          <p:spPr>
            <a:xfrm>
              <a:off x="6328200" y="4081600"/>
              <a:ext cx="2358600" cy="49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Fira Sans Extra Condensed"/>
                  <a:ea typeface="Fira Sans Extra Condensed"/>
                  <a:cs typeface="Fira Sans Extra Condensed"/>
                  <a:sym typeface="Fira Sans Extra Condensed"/>
                </a:rPr>
                <a:t>Boosting the happiness of employees establishes positive company image in the long run</a:t>
              </a:r>
              <a:endParaRPr sz="1200">
                <a:solidFill>
                  <a:srgbClr val="000000"/>
                </a:solidFill>
                <a:latin typeface="Fira Sans Extra Condensed"/>
                <a:ea typeface="Fira Sans Extra Condensed"/>
                <a:cs typeface="Fira Sans Extra Condensed"/>
                <a:sym typeface="Fira Sans Extra Condensed"/>
              </a:endParaRPr>
            </a:p>
          </p:txBody>
        </p:sp>
      </p:grpSp>
      <p:grpSp>
        <p:nvGrpSpPr>
          <p:cNvPr id="408" name="Google Shape;408;p30"/>
          <p:cNvGrpSpPr/>
          <p:nvPr/>
        </p:nvGrpSpPr>
        <p:grpSpPr>
          <a:xfrm>
            <a:off x="6179402" y="1190150"/>
            <a:ext cx="2358600" cy="913178"/>
            <a:chOff x="6328202" y="1073350"/>
            <a:chExt cx="2358600" cy="913178"/>
          </a:xfrm>
        </p:grpSpPr>
        <p:sp>
          <p:nvSpPr>
            <p:cNvPr id="409" name="Google Shape;409;p30"/>
            <p:cNvSpPr txBox="1"/>
            <p:nvPr/>
          </p:nvSpPr>
          <p:spPr>
            <a:xfrm>
              <a:off x="6625800" y="1073350"/>
              <a:ext cx="20610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latin typeface="Fira Sans Extra Condensed"/>
                  <a:ea typeface="Fira Sans Extra Condensed"/>
                  <a:cs typeface="Fira Sans Extra Condensed"/>
                  <a:sym typeface="Fira Sans Extra Condensed"/>
                </a:rPr>
                <a:t>Suicide Detection</a:t>
              </a:r>
              <a:endParaRPr sz="1800" b="1">
                <a:solidFill>
                  <a:srgbClr val="000000"/>
                </a:solidFill>
                <a:latin typeface="Fira Sans Extra Condensed"/>
                <a:ea typeface="Fira Sans Extra Condensed"/>
                <a:cs typeface="Fira Sans Extra Condensed"/>
                <a:sym typeface="Fira Sans Extra Condensed"/>
              </a:endParaRPr>
            </a:p>
          </p:txBody>
        </p:sp>
        <p:sp>
          <p:nvSpPr>
            <p:cNvPr id="410" name="Google Shape;410;p30"/>
            <p:cNvSpPr txBox="1"/>
            <p:nvPr/>
          </p:nvSpPr>
          <p:spPr>
            <a:xfrm>
              <a:off x="6328202" y="1452828"/>
              <a:ext cx="2358600" cy="533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200">
                  <a:latin typeface="Fira Sans Extra Condensed"/>
                  <a:ea typeface="Fira Sans Extra Condensed"/>
                  <a:cs typeface="Fira Sans Extra Condensed"/>
                  <a:sym typeface="Fira Sans Extra Condensed"/>
                </a:rPr>
                <a:t>Implement an intelligent suicide detection product using NLP and ML classification methods</a:t>
              </a:r>
              <a:endParaRPr sz="1200">
                <a:solidFill>
                  <a:srgbClr val="000000"/>
                </a:solidFill>
                <a:latin typeface="Fira Sans Extra Condensed"/>
                <a:ea typeface="Fira Sans Extra Condensed"/>
                <a:cs typeface="Fira Sans Extra Condensed"/>
                <a:sym typeface="Fira Sans Extra Condensed"/>
              </a:endParaRPr>
            </a:p>
          </p:txBody>
        </p:sp>
      </p:grpSp>
      <p:cxnSp>
        <p:nvCxnSpPr>
          <p:cNvPr id="411" name="Google Shape;411;p30"/>
          <p:cNvCxnSpPr>
            <a:stCxn id="412" idx="2"/>
            <a:endCxn id="399" idx="3"/>
          </p:cNvCxnSpPr>
          <p:nvPr/>
        </p:nvCxnSpPr>
        <p:spPr>
          <a:xfrm flipH="1">
            <a:off x="3051588" y="1628052"/>
            <a:ext cx="1224600" cy="600"/>
          </a:xfrm>
          <a:prstGeom prst="bentConnector3">
            <a:avLst>
              <a:gd name="adj1" fmla="val 49999"/>
            </a:avLst>
          </a:prstGeom>
          <a:noFill/>
          <a:ln w="9525" cap="flat" cmpd="sng">
            <a:solidFill>
              <a:schemeClr val="dk2"/>
            </a:solidFill>
            <a:prstDash val="solid"/>
            <a:round/>
            <a:headEnd type="none" w="med" len="med"/>
            <a:tailEnd type="none" w="med" len="med"/>
          </a:ln>
        </p:spPr>
      </p:cxnSp>
      <p:cxnSp>
        <p:nvCxnSpPr>
          <p:cNvPr id="413" name="Google Shape;413;p30"/>
          <p:cNvCxnSpPr>
            <a:stCxn id="396" idx="6"/>
            <a:endCxn id="398" idx="1"/>
          </p:cNvCxnSpPr>
          <p:nvPr/>
        </p:nvCxnSpPr>
        <p:spPr>
          <a:xfrm>
            <a:off x="4871388" y="4188339"/>
            <a:ext cx="1224600" cy="600"/>
          </a:xfrm>
          <a:prstGeom prst="bentConnector3">
            <a:avLst>
              <a:gd name="adj1" fmla="val 50001"/>
            </a:avLst>
          </a:prstGeom>
          <a:noFill/>
          <a:ln w="9525" cap="flat" cmpd="sng">
            <a:solidFill>
              <a:schemeClr val="dk2"/>
            </a:solidFill>
            <a:prstDash val="solid"/>
            <a:round/>
            <a:headEnd type="none" w="med" len="med"/>
            <a:tailEnd type="none" w="med" len="med"/>
          </a:ln>
        </p:spPr>
      </p:cxnSp>
      <p:cxnSp>
        <p:nvCxnSpPr>
          <p:cNvPr id="414" name="Google Shape;414;p30"/>
          <p:cNvCxnSpPr>
            <a:stCxn id="415" idx="0"/>
            <a:endCxn id="397" idx="2"/>
          </p:cNvCxnSpPr>
          <p:nvPr/>
        </p:nvCxnSpPr>
        <p:spPr>
          <a:xfrm rot="-5400000">
            <a:off x="7172238" y="2390839"/>
            <a:ext cx="438900" cy="600"/>
          </a:xfrm>
          <a:prstGeom prst="bentConnector3">
            <a:avLst>
              <a:gd name="adj1" fmla="val 49987"/>
            </a:avLst>
          </a:prstGeom>
          <a:noFill/>
          <a:ln w="9525" cap="flat" cmpd="sng">
            <a:solidFill>
              <a:schemeClr val="dk2"/>
            </a:solidFill>
            <a:prstDash val="solid"/>
            <a:round/>
            <a:headEnd type="none" w="med" len="med"/>
            <a:tailEnd type="none" w="med" len="med"/>
          </a:ln>
        </p:spPr>
      </p:cxnSp>
      <p:sp>
        <p:nvSpPr>
          <p:cNvPr id="412" name="Google Shape;412;p30"/>
          <p:cNvSpPr/>
          <p:nvPr/>
        </p:nvSpPr>
        <p:spPr>
          <a:xfrm>
            <a:off x="4276188" y="1330452"/>
            <a:ext cx="595200" cy="59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nvGrpSpPr>
          <p:cNvPr id="416" name="Google Shape;416;p30"/>
          <p:cNvGrpSpPr/>
          <p:nvPr/>
        </p:nvGrpSpPr>
        <p:grpSpPr>
          <a:xfrm>
            <a:off x="4411946" y="1478448"/>
            <a:ext cx="323710" cy="299199"/>
            <a:chOff x="3180485" y="3457399"/>
            <a:chExt cx="397385" cy="367296"/>
          </a:xfrm>
        </p:grpSpPr>
        <p:sp>
          <p:nvSpPr>
            <p:cNvPr id="417" name="Google Shape;417;p30"/>
            <p:cNvSpPr/>
            <p:nvPr/>
          </p:nvSpPr>
          <p:spPr>
            <a:xfrm>
              <a:off x="3426397" y="3457399"/>
              <a:ext cx="151473" cy="367296"/>
            </a:xfrm>
            <a:custGeom>
              <a:avLst/>
              <a:gdLst/>
              <a:ahLst/>
              <a:cxnLst/>
              <a:rect l="l" t="t" r="r" b="b"/>
              <a:pathLst>
                <a:path w="4430" h="10742" extrusionOk="0">
                  <a:moveTo>
                    <a:pt x="2215" y="1"/>
                  </a:moveTo>
                  <a:cubicBezTo>
                    <a:pt x="2120" y="1"/>
                    <a:pt x="2024" y="48"/>
                    <a:pt x="1953" y="144"/>
                  </a:cubicBezTo>
                  <a:lnTo>
                    <a:pt x="72" y="2692"/>
                  </a:lnTo>
                  <a:cubicBezTo>
                    <a:pt x="0" y="2811"/>
                    <a:pt x="0" y="2954"/>
                    <a:pt x="72" y="3073"/>
                  </a:cubicBezTo>
                  <a:cubicBezTo>
                    <a:pt x="143" y="3144"/>
                    <a:pt x="238" y="3192"/>
                    <a:pt x="334" y="3192"/>
                  </a:cubicBezTo>
                  <a:lnTo>
                    <a:pt x="1167" y="3192"/>
                  </a:lnTo>
                  <a:lnTo>
                    <a:pt x="1167" y="10741"/>
                  </a:lnTo>
                  <a:lnTo>
                    <a:pt x="2953" y="10741"/>
                  </a:lnTo>
                  <a:cubicBezTo>
                    <a:pt x="3120" y="10741"/>
                    <a:pt x="3263" y="10598"/>
                    <a:pt x="3263" y="10408"/>
                  </a:cubicBezTo>
                  <a:lnTo>
                    <a:pt x="3263" y="3192"/>
                  </a:lnTo>
                  <a:lnTo>
                    <a:pt x="4072" y="3192"/>
                  </a:lnTo>
                  <a:cubicBezTo>
                    <a:pt x="4191" y="3192"/>
                    <a:pt x="4287" y="3144"/>
                    <a:pt x="4334" y="3073"/>
                  </a:cubicBezTo>
                  <a:cubicBezTo>
                    <a:pt x="4430" y="2954"/>
                    <a:pt x="4430" y="2811"/>
                    <a:pt x="4334" y="2692"/>
                  </a:cubicBezTo>
                  <a:lnTo>
                    <a:pt x="2453" y="144"/>
                  </a:lnTo>
                  <a:cubicBezTo>
                    <a:pt x="2405" y="48"/>
                    <a:pt x="2310" y="1"/>
                    <a:pt x="2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a:off x="3406018" y="3602341"/>
              <a:ext cx="39116" cy="222354"/>
            </a:xfrm>
            <a:custGeom>
              <a:avLst/>
              <a:gdLst/>
              <a:ahLst/>
              <a:cxnLst/>
              <a:rect l="l" t="t" r="r" b="b"/>
              <a:pathLst>
                <a:path w="1144" h="6503" extrusionOk="0">
                  <a:moveTo>
                    <a:pt x="334" y="1"/>
                  </a:moveTo>
                  <a:cubicBezTo>
                    <a:pt x="144" y="1"/>
                    <a:pt x="1" y="144"/>
                    <a:pt x="1" y="310"/>
                  </a:cubicBezTo>
                  <a:lnTo>
                    <a:pt x="1" y="6502"/>
                  </a:lnTo>
                  <a:lnTo>
                    <a:pt x="1144" y="6502"/>
                  </a:lnTo>
                  <a:lnTo>
                    <a:pt x="1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a:off x="3346592" y="3645492"/>
              <a:ext cx="38296" cy="179203"/>
            </a:xfrm>
            <a:custGeom>
              <a:avLst/>
              <a:gdLst/>
              <a:ahLst/>
              <a:cxnLst/>
              <a:rect l="l" t="t" r="r" b="b"/>
              <a:pathLst>
                <a:path w="1120" h="5241" extrusionOk="0">
                  <a:moveTo>
                    <a:pt x="310" y="1"/>
                  </a:moveTo>
                  <a:cubicBezTo>
                    <a:pt x="119" y="1"/>
                    <a:pt x="0" y="144"/>
                    <a:pt x="0" y="311"/>
                  </a:cubicBezTo>
                  <a:lnTo>
                    <a:pt x="0" y="5240"/>
                  </a:lnTo>
                  <a:lnTo>
                    <a:pt x="1120" y="5240"/>
                  </a:lnTo>
                  <a:lnTo>
                    <a:pt x="1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3286345" y="3688575"/>
              <a:ext cx="38296" cy="136120"/>
            </a:xfrm>
            <a:custGeom>
              <a:avLst/>
              <a:gdLst/>
              <a:ahLst/>
              <a:cxnLst/>
              <a:rect l="l" t="t" r="r" b="b"/>
              <a:pathLst>
                <a:path w="1120" h="3981" extrusionOk="0">
                  <a:moveTo>
                    <a:pt x="273" y="1"/>
                  </a:moveTo>
                  <a:cubicBezTo>
                    <a:pt x="123" y="1"/>
                    <a:pt x="0" y="136"/>
                    <a:pt x="0" y="313"/>
                  </a:cubicBezTo>
                  <a:lnTo>
                    <a:pt x="0" y="3980"/>
                  </a:lnTo>
                  <a:lnTo>
                    <a:pt x="1119" y="3980"/>
                  </a:lnTo>
                  <a:lnTo>
                    <a:pt x="1119" y="3"/>
                  </a:lnTo>
                  <a:lnTo>
                    <a:pt x="310" y="3"/>
                  </a:lnTo>
                  <a:cubicBezTo>
                    <a:pt x="297" y="1"/>
                    <a:pt x="285"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3226063" y="3731008"/>
              <a:ext cx="39116" cy="93687"/>
            </a:xfrm>
            <a:custGeom>
              <a:avLst/>
              <a:gdLst/>
              <a:ahLst/>
              <a:cxnLst/>
              <a:rect l="l" t="t" r="r" b="b"/>
              <a:pathLst>
                <a:path w="1144" h="2740" extrusionOk="0">
                  <a:moveTo>
                    <a:pt x="334" y="0"/>
                  </a:moveTo>
                  <a:cubicBezTo>
                    <a:pt x="144" y="0"/>
                    <a:pt x="1" y="143"/>
                    <a:pt x="1" y="310"/>
                  </a:cubicBezTo>
                  <a:lnTo>
                    <a:pt x="1" y="2406"/>
                  </a:lnTo>
                  <a:cubicBezTo>
                    <a:pt x="1" y="2572"/>
                    <a:pt x="144" y="2739"/>
                    <a:pt x="334" y="2739"/>
                  </a:cubicBezTo>
                  <a:lnTo>
                    <a:pt x="1144" y="2739"/>
                  </a:lnTo>
                  <a:lnTo>
                    <a:pt x="1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3306689" y="3554301"/>
              <a:ext cx="8172" cy="22841"/>
            </a:xfrm>
            <a:custGeom>
              <a:avLst/>
              <a:gdLst/>
              <a:ahLst/>
              <a:cxnLst/>
              <a:rect l="l" t="t" r="r" b="b"/>
              <a:pathLst>
                <a:path w="239" h="668" extrusionOk="0">
                  <a:moveTo>
                    <a:pt x="0" y="1"/>
                  </a:moveTo>
                  <a:lnTo>
                    <a:pt x="0" y="668"/>
                  </a:lnTo>
                  <a:cubicBezTo>
                    <a:pt x="119" y="596"/>
                    <a:pt x="191" y="501"/>
                    <a:pt x="215" y="358"/>
                  </a:cubicBezTo>
                  <a:cubicBezTo>
                    <a:pt x="239" y="215"/>
                    <a:pt x="143" y="4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3287952" y="3516860"/>
              <a:ext cx="4924" cy="15489"/>
            </a:xfrm>
            <a:custGeom>
              <a:avLst/>
              <a:gdLst/>
              <a:ahLst/>
              <a:cxnLst/>
              <a:rect l="l" t="t" r="r" b="b"/>
              <a:pathLst>
                <a:path w="144" h="453" extrusionOk="0">
                  <a:moveTo>
                    <a:pt x="144" y="0"/>
                  </a:moveTo>
                  <a:cubicBezTo>
                    <a:pt x="72" y="48"/>
                    <a:pt x="24" y="119"/>
                    <a:pt x="24" y="191"/>
                  </a:cubicBezTo>
                  <a:cubicBezTo>
                    <a:pt x="1" y="262"/>
                    <a:pt x="24" y="358"/>
                    <a:pt x="72" y="405"/>
                  </a:cubicBezTo>
                  <a:lnTo>
                    <a:pt x="144" y="453"/>
                  </a:lnTo>
                  <a:lnTo>
                    <a:pt x="1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3180485" y="3458220"/>
              <a:ext cx="209292" cy="178587"/>
            </a:xfrm>
            <a:custGeom>
              <a:avLst/>
              <a:gdLst/>
              <a:ahLst/>
              <a:cxnLst/>
              <a:rect l="l" t="t" r="r" b="b"/>
              <a:pathLst>
                <a:path w="6121" h="5223" extrusionOk="0">
                  <a:moveTo>
                    <a:pt x="3489" y="929"/>
                  </a:moveTo>
                  <a:cubicBezTo>
                    <a:pt x="3590" y="929"/>
                    <a:pt x="3691" y="1001"/>
                    <a:pt x="3691" y="1144"/>
                  </a:cubicBezTo>
                  <a:lnTo>
                    <a:pt x="3691" y="1239"/>
                  </a:lnTo>
                  <a:cubicBezTo>
                    <a:pt x="3858" y="1263"/>
                    <a:pt x="4001" y="1334"/>
                    <a:pt x="4120" y="1453"/>
                  </a:cubicBezTo>
                  <a:cubicBezTo>
                    <a:pt x="4215" y="1606"/>
                    <a:pt x="4082" y="1773"/>
                    <a:pt x="3927" y="1773"/>
                  </a:cubicBezTo>
                  <a:cubicBezTo>
                    <a:pt x="3889" y="1773"/>
                    <a:pt x="3849" y="1763"/>
                    <a:pt x="3810" y="1739"/>
                  </a:cubicBezTo>
                  <a:cubicBezTo>
                    <a:pt x="3787" y="1715"/>
                    <a:pt x="3763" y="1691"/>
                    <a:pt x="3715" y="1668"/>
                  </a:cubicBezTo>
                  <a:lnTo>
                    <a:pt x="3715" y="2382"/>
                  </a:lnTo>
                  <a:lnTo>
                    <a:pt x="3834" y="2406"/>
                  </a:lnTo>
                  <a:cubicBezTo>
                    <a:pt x="4192" y="2525"/>
                    <a:pt x="4406" y="2882"/>
                    <a:pt x="4334" y="3263"/>
                  </a:cubicBezTo>
                  <a:lnTo>
                    <a:pt x="4311" y="3239"/>
                  </a:lnTo>
                  <a:cubicBezTo>
                    <a:pt x="4263" y="3573"/>
                    <a:pt x="4001" y="3835"/>
                    <a:pt x="3691" y="3930"/>
                  </a:cubicBezTo>
                  <a:lnTo>
                    <a:pt x="3691" y="4073"/>
                  </a:lnTo>
                  <a:cubicBezTo>
                    <a:pt x="3691" y="4216"/>
                    <a:pt x="3590" y="4287"/>
                    <a:pt x="3489" y="4287"/>
                  </a:cubicBezTo>
                  <a:cubicBezTo>
                    <a:pt x="3388" y="4287"/>
                    <a:pt x="3287" y="4216"/>
                    <a:pt x="3287" y="4073"/>
                  </a:cubicBezTo>
                  <a:lnTo>
                    <a:pt x="3287" y="3930"/>
                  </a:lnTo>
                  <a:cubicBezTo>
                    <a:pt x="3096" y="3930"/>
                    <a:pt x="2906" y="3859"/>
                    <a:pt x="2763" y="3763"/>
                  </a:cubicBezTo>
                  <a:cubicBezTo>
                    <a:pt x="2667" y="3692"/>
                    <a:pt x="2644" y="3549"/>
                    <a:pt x="2715" y="3454"/>
                  </a:cubicBezTo>
                  <a:cubicBezTo>
                    <a:pt x="2744" y="3396"/>
                    <a:pt x="2808" y="3365"/>
                    <a:pt x="2875" y="3365"/>
                  </a:cubicBezTo>
                  <a:cubicBezTo>
                    <a:pt x="2918" y="3365"/>
                    <a:pt x="2963" y="3378"/>
                    <a:pt x="3001" y="3406"/>
                  </a:cubicBezTo>
                  <a:cubicBezTo>
                    <a:pt x="3096" y="3454"/>
                    <a:pt x="3191" y="3501"/>
                    <a:pt x="3287" y="3525"/>
                  </a:cubicBezTo>
                  <a:lnTo>
                    <a:pt x="3287" y="2620"/>
                  </a:lnTo>
                  <a:cubicBezTo>
                    <a:pt x="3167" y="2573"/>
                    <a:pt x="3072" y="2501"/>
                    <a:pt x="2977" y="2430"/>
                  </a:cubicBezTo>
                  <a:cubicBezTo>
                    <a:pt x="2786" y="2287"/>
                    <a:pt x="2715" y="2049"/>
                    <a:pt x="2763" y="1811"/>
                  </a:cubicBezTo>
                  <a:cubicBezTo>
                    <a:pt x="2810" y="1549"/>
                    <a:pt x="3001" y="1334"/>
                    <a:pt x="3239" y="1263"/>
                  </a:cubicBezTo>
                  <a:lnTo>
                    <a:pt x="3287" y="1263"/>
                  </a:lnTo>
                  <a:lnTo>
                    <a:pt x="3287" y="1144"/>
                  </a:lnTo>
                  <a:cubicBezTo>
                    <a:pt x="3287" y="1001"/>
                    <a:pt x="3388" y="929"/>
                    <a:pt x="3489" y="929"/>
                  </a:cubicBezTo>
                  <a:close/>
                  <a:moveTo>
                    <a:pt x="3501" y="1"/>
                  </a:moveTo>
                  <a:cubicBezTo>
                    <a:pt x="1167" y="1"/>
                    <a:pt x="0" y="2811"/>
                    <a:pt x="1643" y="4454"/>
                  </a:cubicBezTo>
                  <a:cubicBezTo>
                    <a:pt x="2174" y="4984"/>
                    <a:pt x="2828" y="5222"/>
                    <a:pt x="3472" y="5222"/>
                  </a:cubicBezTo>
                  <a:cubicBezTo>
                    <a:pt x="4821" y="5222"/>
                    <a:pt x="6120" y="4177"/>
                    <a:pt x="6120" y="2596"/>
                  </a:cubicBezTo>
                  <a:cubicBezTo>
                    <a:pt x="6120" y="1168"/>
                    <a:pt x="4954" y="1"/>
                    <a:pt x="3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30"/>
          <p:cNvSpPr/>
          <p:nvPr/>
        </p:nvSpPr>
        <p:spPr>
          <a:xfrm>
            <a:off x="7093788" y="2610589"/>
            <a:ext cx="595200" cy="59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nvGrpSpPr>
          <p:cNvPr id="425" name="Google Shape;425;p30"/>
          <p:cNvGrpSpPr/>
          <p:nvPr/>
        </p:nvGrpSpPr>
        <p:grpSpPr>
          <a:xfrm>
            <a:off x="4440888" y="4038761"/>
            <a:ext cx="298503" cy="297862"/>
            <a:chOff x="2416692" y="4046126"/>
            <a:chExt cx="366441" cy="365655"/>
          </a:xfrm>
        </p:grpSpPr>
        <p:sp>
          <p:nvSpPr>
            <p:cNvPr id="426" name="Google Shape;426;p30"/>
            <p:cNvSpPr/>
            <p:nvPr/>
          </p:nvSpPr>
          <p:spPr>
            <a:xfrm>
              <a:off x="2439465" y="4046126"/>
              <a:ext cx="321683" cy="207890"/>
            </a:xfrm>
            <a:custGeom>
              <a:avLst/>
              <a:gdLst/>
              <a:ahLst/>
              <a:cxnLst/>
              <a:rect l="l" t="t" r="r" b="b"/>
              <a:pathLst>
                <a:path w="9408" h="6080" extrusionOk="0">
                  <a:moveTo>
                    <a:pt x="2621" y="1239"/>
                  </a:moveTo>
                  <a:cubicBezTo>
                    <a:pt x="2978" y="1287"/>
                    <a:pt x="2978" y="1834"/>
                    <a:pt x="2621" y="1882"/>
                  </a:cubicBezTo>
                  <a:lnTo>
                    <a:pt x="1573" y="1882"/>
                  </a:lnTo>
                  <a:cubicBezTo>
                    <a:pt x="1192" y="1834"/>
                    <a:pt x="1192" y="1287"/>
                    <a:pt x="1573" y="1239"/>
                  </a:cubicBezTo>
                  <a:close/>
                  <a:moveTo>
                    <a:pt x="3442" y="2311"/>
                  </a:moveTo>
                  <a:cubicBezTo>
                    <a:pt x="3591" y="2311"/>
                    <a:pt x="3740" y="2406"/>
                    <a:pt x="3764" y="2596"/>
                  </a:cubicBezTo>
                  <a:lnTo>
                    <a:pt x="3764" y="3454"/>
                  </a:lnTo>
                  <a:cubicBezTo>
                    <a:pt x="3740" y="3632"/>
                    <a:pt x="3591" y="3722"/>
                    <a:pt x="3442" y="3722"/>
                  </a:cubicBezTo>
                  <a:cubicBezTo>
                    <a:pt x="3293" y="3722"/>
                    <a:pt x="3144" y="3632"/>
                    <a:pt x="3121" y="3454"/>
                  </a:cubicBezTo>
                  <a:lnTo>
                    <a:pt x="3121" y="2596"/>
                  </a:lnTo>
                  <a:cubicBezTo>
                    <a:pt x="3144" y="2406"/>
                    <a:pt x="3293" y="2311"/>
                    <a:pt x="3442" y="2311"/>
                  </a:cubicBezTo>
                  <a:close/>
                  <a:moveTo>
                    <a:pt x="5955" y="1072"/>
                  </a:moveTo>
                  <a:cubicBezTo>
                    <a:pt x="6103" y="1072"/>
                    <a:pt x="6252" y="1168"/>
                    <a:pt x="6264" y="1358"/>
                  </a:cubicBezTo>
                  <a:lnTo>
                    <a:pt x="6264" y="3454"/>
                  </a:lnTo>
                  <a:cubicBezTo>
                    <a:pt x="6252" y="3632"/>
                    <a:pt x="6103" y="3722"/>
                    <a:pt x="5955" y="3722"/>
                  </a:cubicBezTo>
                  <a:cubicBezTo>
                    <a:pt x="5806" y="3722"/>
                    <a:pt x="5657" y="3632"/>
                    <a:pt x="5645" y="3454"/>
                  </a:cubicBezTo>
                  <a:lnTo>
                    <a:pt x="5645" y="1358"/>
                  </a:lnTo>
                  <a:cubicBezTo>
                    <a:pt x="5657" y="1168"/>
                    <a:pt x="5806" y="1072"/>
                    <a:pt x="5955" y="1072"/>
                  </a:cubicBezTo>
                  <a:close/>
                  <a:moveTo>
                    <a:pt x="4692" y="1674"/>
                  </a:moveTo>
                  <a:cubicBezTo>
                    <a:pt x="4847" y="1674"/>
                    <a:pt x="5002" y="1775"/>
                    <a:pt x="5002" y="1977"/>
                  </a:cubicBezTo>
                  <a:lnTo>
                    <a:pt x="5002" y="3454"/>
                  </a:lnTo>
                  <a:cubicBezTo>
                    <a:pt x="5002" y="3656"/>
                    <a:pt x="4847" y="3757"/>
                    <a:pt x="4692" y="3757"/>
                  </a:cubicBezTo>
                  <a:cubicBezTo>
                    <a:pt x="4538" y="3757"/>
                    <a:pt x="4383" y="3656"/>
                    <a:pt x="4383" y="3454"/>
                  </a:cubicBezTo>
                  <a:lnTo>
                    <a:pt x="4383" y="1977"/>
                  </a:lnTo>
                  <a:cubicBezTo>
                    <a:pt x="4383" y="1775"/>
                    <a:pt x="4538" y="1674"/>
                    <a:pt x="4692" y="1674"/>
                  </a:cubicBezTo>
                  <a:close/>
                  <a:moveTo>
                    <a:pt x="930" y="1"/>
                  </a:moveTo>
                  <a:cubicBezTo>
                    <a:pt x="406" y="1"/>
                    <a:pt x="1" y="405"/>
                    <a:pt x="1" y="929"/>
                  </a:cubicBezTo>
                  <a:lnTo>
                    <a:pt x="1" y="3859"/>
                  </a:lnTo>
                  <a:cubicBezTo>
                    <a:pt x="1" y="4369"/>
                    <a:pt x="385" y="4788"/>
                    <a:pt x="888" y="4788"/>
                  </a:cubicBezTo>
                  <a:cubicBezTo>
                    <a:pt x="902" y="4788"/>
                    <a:pt x="916" y="4788"/>
                    <a:pt x="930" y="4787"/>
                  </a:cubicBezTo>
                  <a:lnTo>
                    <a:pt x="1025" y="4787"/>
                  </a:lnTo>
                  <a:lnTo>
                    <a:pt x="1025" y="5526"/>
                  </a:lnTo>
                  <a:cubicBezTo>
                    <a:pt x="1025" y="5709"/>
                    <a:pt x="1177" y="5846"/>
                    <a:pt x="1342" y="5846"/>
                  </a:cubicBezTo>
                  <a:cubicBezTo>
                    <a:pt x="1412" y="5846"/>
                    <a:pt x="1485" y="5821"/>
                    <a:pt x="1549" y="5764"/>
                  </a:cubicBezTo>
                  <a:lnTo>
                    <a:pt x="2716" y="4787"/>
                  </a:lnTo>
                  <a:lnTo>
                    <a:pt x="3883" y="4787"/>
                  </a:lnTo>
                  <a:lnTo>
                    <a:pt x="4407" y="5883"/>
                  </a:lnTo>
                  <a:cubicBezTo>
                    <a:pt x="4454" y="6014"/>
                    <a:pt x="4573" y="6079"/>
                    <a:pt x="4692" y="6079"/>
                  </a:cubicBezTo>
                  <a:cubicBezTo>
                    <a:pt x="4811" y="6079"/>
                    <a:pt x="4931" y="6014"/>
                    <a:pt x="4978" y="5883"/>
                  </a:cubicBezTo>
                  <a:lnTo>
                    <a:pt x="5526" y="4787"/>
                  </a:lnTo>
                  <a:lnTo>
                    <a:pt x="6669" y="4787"/>
                  </a:lnTo>
                  <a:lnTo>
                    <a:pt x="7836" y="5764"/>
                  </a:lnTo>
                  <a:cubicBezTo>
                    <a:pt x="7900" y="5821"/>
                    <a:pt x="7973" y="5846"/>
                    <a:pt x="8043" y="5846"/>
                  </a:cubicBezTo>
                  <a:cubicBezTo>
                    <a:pt x="8208" y="5846"/>
                    <a:pt x="8360" y="5709"/>
                    <a:pt x="8360" y="5526"/>
                  </a:cubicBezTo>
                  <a:lnTo>
                    <a:pt x="8360" y="4787"/>
                  </a:lnTo>
                  <a:lnTo>
                    <a:pt x="8455" y="4787"/>
                  </a:lnTo>
                  <a:cubicBezTo>
                    <a:pt x="8469" y="4788"/>
                    <a:pt x="8483" y="4788"/>
                    <a:pt x="8497" y="4788"/>
                  </a:cubicBezTo>
                  <a:cubicBezTo>
                    <a:pt x="9000" y="4788"/>
                    <a:pt x="9385" y="4369"/>
                    <a:pt x="9408" y="3859"/>
                  </a:cubicBezTo>
                  <a:lnTo>
                    <a:pt x="9408" y="929"/>
                  </a:lnTo>
                  <a:cubicBezTo>
                    <a:pt x="9384" y="405"/>
                    <a:pt x="8979" y="1"/>
                    <a:pt x="8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0"/>
            <p:cNvSpPr/>
            <p:nvPr/>
          </p:nvSpPr>
          <p:spPr>
            <a:xfrm>
              <a:off x="2573021" y="4275762"/>
              <a:ext cx="53785" cy="68419"/>
            </a:xfrm>
            <a:custGeom>
              <a:avLst/>
              <a:gdLst/>
              <a:ahLst/>
              <a:cxnLst/>
              <a:rect l="l" t="t" r="r" b="b"/>
              <a:pathLst>
                <a:path w="1573" h="2001" extrusionOk="0">
                  <a:moveTo>
                    <a:pt x="786" y="0"/>
                  </a:moveTo>
                  <a:cubicBezTo>
                    <a:pt x="358" y="0"/>
                    <a:pt x="1" y="358"/>
                    <a:pt x="1" y="786"/>
                  </a:cubicBezTo>
                  <a:lnTo>
                    <a:pt x="1" y="1215"/>
                  </a:lnTo>
                  <a:cubicBezTo>
                    <a:pt x="1" y="1739"/>
                    <a:pt x="393" y="2001"/>
                    <a:pt x="786" y="2001"/>
                  </a:cubicBezTo>
                  <a:cubicBezTo>
                    <a:pt x="1179" y="2001"/>
                    <a:pt x="1572" y="1739"/>
                    <a:pt x="1572" y="1215"/>
                  </a:cubicBezTo>
                  <a:lnTo>
                    <a:pt x="1572" y="786"/>
                  </a:lnTo>
                  <a:cubicBezTo>
                    <a:pt x="1572" y="358"/>
                    <a:pt x="1215" y="0"/>
                    <a:pt x="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0"/>
            <p:cNvSpPr/>
            <p:nvPr/>
          </p:nvSpPr>
          <p:spPr>
            <a:xfrm>
              <a:off x="2546145" y="4348216"/>
              <a:ext cx="107535" cy="63564"/>
            </a:xfrm>
            <a:custGeom>
              <a:avLst/>
              <a:gdLst/>
              <a:ahLst/>
              <a:cxnLst/>
              <a:rect l="l" t="t" r="r" b="b"/>
              <a:pathLst>
                <a:path w="3145" h="1859" extrusionOk="0">
                  <a:moveTo>
                    <a:pt x="501" y="1"/>
                  </a:moveTo>
                  <a:cubicBezTo>
                    <a:pt x="191" y="287"/>
                    <a:pt x="1" y="691"/>
                    <a:pt x="1" y="1120"/>
                  </a:cubicBezTo>
                  <a:lnTo>
                    <a:pt x="1" y="1549"/>
                  </a:lnTo>
                  <a:cubicBezTo>
                    <a:pt x="1" y="1715"/>
                    <a:pt x="144" y="1858"/>
                    <a:pt x="310" y="1858"/>
                  </a:cubicBezTo>
                  <a:lnTo>
                    <a:pt x="2835" y="1858"/>
                  </a:lnTo>
                  <a:cubicBezTo>
                    <a:pt x="3001" y="1858"/>
                    <a:pt x="3144" y="1715"/>
                    <a:pt x="3144" y="1549"/>
                  </a:cubicBezTo>
                  <a:lnTo>
                    <a:pt x="3144" y="1120"/>
                  </a:lnTo>
                  <a:cubicBezTo>
                    <a:pt x="3144" y="691"/>
                    <a:pt x="2954" y="287"/>
                    <a:pt x="2644" y="1"/>
                  </a:cubicBezTo>
                  <a:cubicBezTo>
                    <a:pt x="2370" y="334"/>
                    <a:pt x="1971" y="501"/>
                    <a:pt x="1572" y="501"/>
                  </a:cubicBezTo>
                  <a:cubicBezTo>
                    <a:pt x="1174" y="501"/>
                    <a:pt x="775" y="334"/>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a:off x="2443568" y="4275762"/>
              <a:ext cx="53751" cy="66607"/>
            </a:xfrm>
            <a:custGeom>
              <a:avLst/>
              <a:gdLst/>
              <a:ahLst/>
              <a:cxnLst/>
              <a:rect l="l" t="t" r="r" b="b"/>
              <a:pathLst>
                <a:path w="1572" h="1948" extrusionOk="0">
                  <a:moveTo>
                    <a:pt x="786" y="0"/>
                  </a:moveTo>
                  <a:cubicBezTo>
                    <a:pt x="357" y="0"/>
                    <a:pt x="0" y="358"/>
                    <a:pt x="0" y="786"/>
                  </a:cubicBezTo>
                  <a:lnTo>
                    <a:pt x="0" y="1215"/>
                  </a:lnTo>
                  <a:cubicBezTo>
                    <a:pt x="36" y="1703"/>
                    <a:pt x="417" y="1947"/>
                    <a:pt x="795" y="1947"/>
                  </a:cubicBezTo>
                  <a:cubicBezTo>
                    <a:pt x="1173" y="1947"/>
                    <a:pt x="1548" y="1703"/>
                    <a:pt x="1572" y="1215"/>
                  </a:cubicBezTo>
                  <a:lnTo>
                    <a:pt x="1572" y="786"/>
                  </a:lnTo>
                  <a:cubicBezTo>
                    <a:pt x="1572" y="358"/>
                    <a:pt x="1215" y="0"/>
                    <a:pt x="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a:off x="2416692" y="4348216"/>
              <a:ext cx="107501" cy="63564"/>
            </a:xfrm>
            <a:custGeom>
              <a:avLst/>
              <a:gdLst/>
              <a:ahLst/>
              <a:cxnLst/>
              <a:rect l="l" t="t" r="r" b="b"/>
              <a:pathLst>
                <a:path w="3144" h="1859" extrusionOk="0">
                  <a:moveTo>
                    <a:pt x="500" y="1"/>
                  </a:moveTo>
                  <a:cubicBezTo>
                    <a:pt x="191" y="287"/>
                    <a:pt x="0" y="691"/>
                    <a:pt x="0" y="1120"/>
                  </a:cubicBezTo>
                  <a:lnTo>
                    <a:pt x="0" y="1549"/>
                  </a:lnTo>
                  <a:cubicBezTo>
                    <a:pt x="0" y="1715"/>
                    <a:pt x="143" y="1858"/>
                    <a:pt x="334" y="1858"/>
                  </a:cubicBezTo>
                  <a:lnTo>
                    <a:pt x="2834" y="1858"/>
                  </a:lnTo>
                  <a:cubicBezTo>
                    <a:pt x="3001" y="1858"/>
                    <a:pt x="3144" y="1715"/>
                    <a:pt x="3144" y="1549"/>
                  </a:cubicBezTo>
                  <a:lnTo>
                    <a:pt x="3144" y="1120"/>
                  </a:lnTo>
                  <a:cubicBezTo>
                    <a:pt x="3144" y="691"/>
                    <a:pt x="2977" y="287"/>
                    <a:pt x="2667" y="1"/>
                  </a:cubicBezTo>
                  <a:cubicBezTo>
                    <a:pt x="2382" y="334"/>
                    <a:pt x="1977" y="501"/>
                    <a:pt x="1575" y="501"/>
                  </a:cubicBezTo>
                  <a:cubicBezTo>
                    <a:pt x="1173" y="501"/>
                    <a:pt x="774" y="334"/>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a:off x="2702508" y="4275762"/>
              <a:ext cx="53751" cy="66607"/>
            </a:xfrm>
            <a:custGeom>
              <a:avLst/>
              <a:gdLst/>
              <a:ahLst/>
              <a:cxnLst/>
              <a:rect l="l" t="t" r="r" b="b"/>
              <a:pathLst>
                <a:path w="1572" h="1948" extrusionOk="0">
                  <a:moveTo>
                    <a:pt x="786" y="0"/>
                  </a:moveTo>
                  <a:cubicBezTo>
                    <a:pt x="357" y="0"/>
                    <a:pt x="0" y="358"/>
                    <a:pt x="0" y="786"/>
                  </a:cubicBezTo>
                  <a:lnTo>
                    <a:pt x="0" y="1215"/>
                  </a:lnTo>
                  <a:cubicBezTo>
                    <a:pt x="24" y="1703"/>
                    <a:pt x="399" y="1947"/>
                    <a:pt x="777" y="1947"/>
                  </a:cubicBezTo>
                  <a:cubicBezTo>
                    <a:pt x="1155" y="1947"/>
                    <a:pt x="1536" y="1703"/>
                    <a:pt x="1572" y="1215"/>
                  </a:cubicBezTo>
                  <a:lnTo>
                    <a:pt x="1572" y="786"/>
                  </a:lnTo>
                  <a:cubicBezTo>
                    <a:pt x="1572" y="358"/>
                    <a:pt x="1215" y="0"/>
                    <a:pt x="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a:off x="2675632" y="4348216"/>
              <a:ext cx="107501" cy="63564"/>
            </a:xfrm>
            <a:custGeom>
              <a:avLst/>
              <a:gdLst/>
              <a:ahLst/>
              <a:cxnLst/>
              <a:rect l="l" t="t" r="r" b="b"/>
              <a:pathLst>
                <a:path w="3144" h="1859" extrusionOk="0">
                  <a:moveTo>
                    <a:pt x="476" y="1"/>
                  </a:moveTo>
                  <a:cubicBezTo>
                    <a:pt x="167" y="287"/>
                    <a:pt x="0" y="691"/>
                    <a:pt x="0" y="1120"/>
                  </a:cubicBezTo>
                  <a:lnTo>
                    <a:pt x="0" y="1549"/>
                  </a:lnTo>
                  <a:cubicBezTo>
                    <a:pt x="0" y="1715"/>
                    <a:pt x="143" y="1858"/>
                    <a:pt x="310" y="1858"/>
                  </a:cubicBezTo>
                  <a:lnTo>
                    <a:pt x="2834" y="1858"/>
                  </a:lnTo>
                  <a:cubicBezTo>
                    <a:pt x="3001" y="1858"/>
                    <a:pt x="3144" y="1715"/>
                    <a:pt x="3144" y="1549"/>
                  </a:cubicBezTo>
                  <a:lnTo>
                    <a:pt x="3144" y="1120"/>
                  </a:lnTo>
                  <a:cubicBezTo>
                    <a:pt x="3144" y="691"/>
                    <a:pt x="2953" y="287"/>
                    <a:pt x="2644" y="1"/>
                  </a:cubicBezTo>
                  <a:cubicBezTo>
                    <a:pt x="2370" y="334"/>
                    <a:pt x="1971" y="501"/>
                    <a:pt x="1569" y="501"/>
                  </a:cubicBezTo>
                  <a:cubicBezTo>
                    <a:pt x="1167" y="501"/>
                    <a:pt x="762" y="334"/>
                    <a:pt x="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3" name="Google Shape;433;p30"/>
          <p:cNvCxnSpPr>
            <a:stCxn id="412" idx="4"/>
            <a:endCxn id="401" idx="0"/>
          </p:cNvCxnSpPr>
          <p:nvPr/>
        </p:nvCxnSpPr>
        <p:spPr>
          <a:xfrm rot="5400000">
            <a:off x="4353438" y="2144202"/>
            <a:ext cx="438900" cy="1800"/>
          </a:xfrm>
          <a:prstGeom prst="bentConnector3">
            <a:avLst>
              <a:gd name="adj1" fmla="val 49988"/>
            </a:avLst>
          </a:prstGeom>
          <a:noFill/>
          <a:ln w="9525" cap="flat" cmpd="sng">
            <a:solidFill>
              <a:schemeClr val="dk2"/>
            </a:solidFill>
            <a:prstDash val="solid"/>
            <a:round/>
            <a:headEnd type="none" w="med" len="med"/>
            <a:tailEnd type="none" w="med" len="med"/>
          </a:ln>
        </p:spPr>
      </p:cxnSp>
      <p:cxnSp>
        <p:nvCxnSpPr>
          <p:cNvPr id="434" name="Google Shape;434;p30"/>
          <p:cNvCxnSpPr>
            <a:stCxn id="415" idx="2"/>
            <a:endCxn id="401" idx="3"/>
          </p:cNvCxnSpPr>
          <p:nvPr/>
        </p:nvCxnSpPr>
        <p:spPr>
          <a:xfrm flipH="1">
            <a:off x="5867388" y="2908189"/>
            <a:ext cx="1226400" cy="600"/>
          </a:xfrm>
          <a:prstGeom prst="bentConnector3">
            <a:avLst>
              <a:gd name="adj1" fmla="val 49999"/>
            </a:avLst>
          </a:prstGeom>
          <a:noFill/>
          <a:ln w="9525" cap="flat" cmpd="sng">
            <a:solidFill>
              <a:schemeClr val="dk2"/>
            </a:solidFill>
            <a:prstDash val="solid"/>
            <a:round/>
            <a:headEnd type="none" w="med" len="med"/>
            <a:tailEnd type="none" w="med" len="med"/>
          </a:ln>
        </p:spPr>
      </p:cxnSp>
      <p:cxnSp>
        <p:nvCxnSpPr>
          <p:cNvPr id="435" name="Google Shape;435;p30"/>
          <p:cNvCxnSpPr>
            <a:stCxn id="401" idx="2"/>
            <a:endCxn id="396" idx="0"/>
          </p:cNvCxnSpPr>
          <p:nvPr/>
        </p:nvCxnSpPr>
        <p:spPr>
          <a:xfrm rot="-5400000" flipH="1">
            <a:off x="4353450" y="3670500"/>
            <a:ext cx="438900" cy="1800"/>
          </a:xfrm>
          <a:prstGeom prst="bentConnector3">
            <a:avLst>
              <a:gd name="adj1" fmla="val 49987"/>
            </a:avLst>
          </a:prstGeom>
          <a:noFill/>
          <a:ln w="9525" cap="flat" cmpd="sng">
            <a:solidFill>
              <a:schemeClr val="dk2"/>
            </a:solidFill>
            <a:prstDash val="solid"/>
            <a:round/>
            <a:headEnd type="none" w="med" len="med"/>
            <a:tailEnd type="none" w="med" len="med"/>
          </a:ln>
        </p:spPr>
      </p:cxnSp>
      <p:cxnSp>
        <p:nvCxnSpPr>
          <p:cNvPr id="436" name="Google Shape;436;p30"/>
          <p:cNvCxnSpPr/>
          <p:nvPr/>
        </p:nvCxnSpPr>
        <p:spPr>
          <a:xfrm flipH="1">
            <a:off x="2050188" y="2907877"/>
            <a:ext cx="1226400" cy="600"/>
          </a:xfrm>
          <a:prstGeom prst="bentConnector3">
            <a:avLst>
              <a:gd name="adj1" fmla="val 49999"/>
            </a:avLst>
          </a:prstGeom>
          <a:noFill/>
          <a:ln w="9525" cap="flat" cmpd="sng">
            <a:solidFill>
              <a:schemeClr val="dk2"/>
            </a:solidFill>
            <a:prstDash val="solid"/>
            <a:round/>
            <a:headEnd type="none" w="med" len="med"/>
            <a:tailEnd type="none" w="med" len="med"/>
          </a:ln>
        </p:spPr>
      </p:cxnSp>
      <p:sp>
        <p:nvSpPr>
          <p:cNvPr id="437" name="Google Shape;437;p30"/>
          <p:cNvSpPr/>
          <p:nvPr/>
        </p:nvSpPr>
        <p:spPr>
          <a:xfrm>
            <a:off x="1454988" y="2610564"/>
            <a:ext cx="595200" cy="59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cxnSp>
        <p:nvCxnSpPr>
          <p:cNvPr id="438" name="Google Shape;438;p30"/>
          <p:cNvCxnSpPr/>
          <p:nvPr/>
        </p:nvCxnSpPr>
        <p:spPr>
          <a:xfrm rot="-5400000">
            <a:off x="1533138" y="3424939"/>
            <a:ext cx="438900" cy="600"/>
          </a:xfrm>
          <a:prstGeom prst="bentConnector3">
            <a:avLst>
              <a:gd name="adj1" fmla="val 49987"/>
            </a:avLst>
          </a:prstGeom>
          <a:noFill/>
          <a:ln w="9525" cap="flat" cmpd="sng">
            <a:solidFill>
              <a:schemeClr val="dk2"/>
            </a:solidFill>
            <a:prstDash val="solid"/>
            <a:round/>
            <a:headEnd type="none" w="med" len="med"/>
            <a:tailEnd type="none" w="med" len="med"/>
          </a:ln>
        </p:spPr>
      </p:cxnSp>
      <p:sp>
        <p:nvSpPr>
          <p:cNvPr id="439" name="Google Shape;439;p30"/>
          <p:cNvSpPr txBox="1"/>
          <p:nvPr/>
        </p:nvSpPr>
        <p:spPr>
          <a:xfrm>
            <a:off x="493500" y="3644550"/>
            <a:ext cx="2590800" cy="1087500"/>
          </a:xfrm>
          <a:prstGeom prst="rect">
            <a:avLst/>
          </a:prstGeom>
          <a:solidFill>
            <a:srgbClr val="A68596">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lt1"/>
              </a:solidFill>
              <a:latin typeface="Fira Sans Extra Condensed"/>
              <a:ea typeface="Fira Sans Extra Condensed"/>
              <a:cs typeface="Fira Sans Extra Condensed"/>
              <a:sym typeface="Fira Sans Extra Condensed"/>
            </a:endParaRPr>
          </a:p>
        </p:txBody>
      </p:sp>
      <p:sp>
        <p:nvSpPr>
          <p:cNvPr id="440" name="Google Shape;440;p30"/>
          <p:cNvSpPr txBox="1"/>
          <p:nvPr/>
        </p:nvSpPr>
        <p:spPr>
          <a:xfrm>
            <a:off x="609592" y="3760224"/>
            <a:ext cx="2061000" cy="31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Financial Benefits</a:t>
            </a:r>
            <a:endParaRPr sz="1800" b="1">
              <a:solidFill>
                <a:srgbClr val="000000"/>
              </a:solidFill>
              <a:latin typeface="Fira Sans Extra Condensed"/>
              <a:ea typeface="Fira Sans Extra Condensed"/>
              <a:cs typeface="Fira Sans Extra Condensed"/>
              <a:sym typeface="Fira Sans Extra Condensed"/>
            </a:endParaRPr>
          </a:p>
        </p:txBody>
      </p:sp>
      <p:sp>
        <p:nvSpPr>
          <p:cNvPr id="441" name="Google Shape;441;p30"/>
          <p:cNvSpPr txBox="1"/>
          <p:nvPr/>
        </p:nvSpPr>
        <p:spPr>
          <a:xfrm>
            <a:off x="609600" y="4188953"/>
            <a:ext cx="2358600" cy="313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200">
                <a:solidFill>
                  <a:schemeClr val="dk1"/>
                </a:solidFill>
                <a:latin typeface="Fira Sans Extra Condensed"/>
                <a:ea typeface="Fira Sans Extra Condensed"/>
                <a:cs typeface="Fira Sans Extra Condensed"/>
                <a:sym typeface="Fira Sans Extra Condensed"/>
              </a:rPr>
              <a:t>Increases working efficiencies of employees and saves medical costs for the company</a:t>
            </a:r>
            <a:endParaRPr sz="1200">
              <a:solidFill>
                <a:srgbClr val="000000"/>
              </a:solidFill>
              <a:latin typeface="Fira Sans Extra Condensed"/>
              <a:ea typeface="Fira Sans Extra Condensed"/>
              <a:cs typeface="Fira Sans Extra Condensed"/>
              <a:sym typeface="Fira Sans Extra Condensed"/>
            </a:endParaRPr>
          </a:p>
        </p:txBody>
      </p:sp>
      <p:grpSp>
        <p:nvGrpSpPr>
          <p:cNvPr id="442" name="Google Shape;442;p30"/>
          <p:cNvGrpSpPr/>
          <p:nvPr/>
        </p:nvGrpSpPr>
        <p:grpSpPr>
          <a:xfrm>
            <a:off x="1617150" y="2758720"/>
            <a:ext cx="270895" cy="298910"/>
            <a:chOff x="2434882" y="2871209"/>
            <a:chExt cx="332550" cy="366941"/>
          </a:xfrm>
        </p:grpSpPr>
        <p:sp>
          <p:nvSpPr>
            <p:cNvPr id="443" name="Google Shape;443;p30"/>
            <p:cNvSpPr/>
            <p:nvPr/>
          </p:nvSpPr>
          <p:spPr>
            <a:xfrm>
              <a:off x="2456098" y="2871209"/>
              <a:ext cx="290938" cy="316432"/>
            </a:xfrm>
            <a:custGeom>
              <a:avLst/>
              <a:gdLst/>
              <a:ahLst/>
              <a:cxnLst/>
              <a:rect l="l" t="t" r="r" b="b"/>
              <a:pathLst>
                <a:path w="8502" h="9247" extrusionOk="0">
                  <a:moveTo>
                    <a:pt x="4239" y="2030"/>
                  </a:moveTo>
                  <a:cubicBezTo>
                    <a:pt x="4388" y="2030"/>
                    <a:pt x="4537" y="2126"/>
                    <a:pt x="4549" y="2316"/>
                  </a:cubicBezTo>
                  <a:lnTo>
                    <a:pt x="4549" y="2673"/>
                  </a:lnTo>
                  <a:lnTo>
                    <a:pt x="4906" y="2673"/>
                  </a:lnTo>
                  <a:cubicBezTo>
                    <a:pt x="5287" y="2721"/>
                    <a:pt x="5287" y="3269"/>
                    <a:pt x="4906" y="3293"/>
                  </a:cubicBezTo>
                  <a:lnTo>
                    <a:pt x="3810" y="3293"/>
                  </a:lnTo>
                  <a:cubicBezTo>
                    <a:pt x="3453" y="3293"/>
                    <a:pt x="3453" y="3840"/>
                    <a:pt x="3810" y="3840"/>
                  </a:cubicBezTo>
                  <a:lnTo>
                    <a:pt x="4644" y="3840"/>
                  </a:lnTo>
                  <a:cubicBezTo>
                    <a:pt x="5858" y="3840"/>
                    <a:pt x="5858" y="5650"/>
                    <a:pt x="4644" y="5650"/>
                  </a:cubicBezTo>
                  <a:lnTo>
                    <a:pt x="4668" y="5674"/>
                  </a:lnTo>
                  <a:lnTo>
                    <a:pt x="4549" y="5674"/>
                  </a:lnTo>
                  <a:lnTo>
                    <a:pt x="4549" y="6031"/>
                  </a:lnTo>
                  <a:cubicBezTo>
                    <a:pt x="4537" y="6222"/>
                    <a:pt x="4388" y="6317"/>
                    <a:pt x="4239" y="6317"/>
                  </a:cubicBezTo>
                  <a:cubicBezTo>
                    <a:pt x="4090" y="6317"/>
                    <a:pt x="3941" y="6222"/>
                    <a:pt x="3929" y="6031"/>
                  </a:cubicBezTo>
                  <a:lnTo>
                    <a:pt x="3929" y="5674"/>
                  </a:lnTo>
                  <a:lnTo>
                    <a:pt x="3572" y="5674"/>
                  </a:lnTo>
                  <a:cubicBezTo>
                    <a:pt x="3144" y="5674"/>
                    <a:pt x="3144" y="5031"/>
                    <a:pt x="3572" y="5031"/>
                  </a:cubicBezTo>
                  <a:lnTo>
                    <a:pt x="4668" y="5031"/>
                  </a:lnTo>
                  <a:cubicBezTo>
                    <a:pt x="5001" y="5007"/>
                    <a:pt x="5001" y="4531"/>
                    <a:pt x="4668" y="4483"/>
                  </a:cubicBezTo>
                  <a:lnTo>
                    <a:pt x="3810" y="4483"/>
                  </a:lnTo>
                  <a:cubicBezTo>
                    <a:pt x="2620" y="4483"/>
                    <a:pt x="2620" y="2673"/>
                    <a:pt x="3810" y="2673"/>
                  </a:cubicBezTo>
                  <a:lnTo>
                    <a:pt x="3929" y="2673"/>
                  </a:lnTo>
                  <a:lnTo>
                    <a:pt x="3929" y="2316"/>
                  </a:lnTo>
                  <a:cubicBezTo>
                    <a:pt x="3941" y="2126"/>
                    <a:pt x="4090" y="2030"/>
                    <a:pt x="4239" y="2030"/>
                  </a:cubicBezTo>
                  <a:close/>
                  <a:moveTo>
                    <a:pt x="4251" y="0"/>
                  </a:moveTo>
                  <a:cubicBezTo>
                    <a:pt x="3257" y="0"/>
                    <a:pt x="2262" y="375"/>
                    <a:pt x="1500" y="1126"/>
                  </a:cubicBezTo>
                  <a:cubicBezTo>
                    <a:pt x="0" y="2650"/>
                    <a:pt x="0" y="5103"/>
                    <a:pt x="1500" y="6627"/>
                  </a:cubicBezTo>
                  <a:lnTo>
                    <a:pt x="4025" y="9151"/>
                  </a:lnTo>
                  <a:cubicBezTo>
                    <a:pt x="4096" y="9199"/>
                    <a:pt x="4168" y="9222"/>
                    <a:pt x="4263" y="9246"/>
                  </a:cubicBezTo>
                  <a:cubicBezTo>
                    <a:pt x="4334" y="9222"/>
                    <a:pt x="4406" y="9199"/>
                    <a:pt x="4477" y="9151"/>
                  </a:cubicBezTo>
                  <a:lnTo>
                    <a:pt x="7001" y="6627"/>
                  </a:lnTo>
                  <a:cubicBezTo>
                    <a:pt x="8502" y="5103"/>
                    <a:pt x="8502" y="2650"/>
                    <a:pt x="7001" y="1126"/>
                  </a:cubicBezTo>
                  <a:cubicBezTo>
                    <a:pt x="6239" y="375"/>
                    <a:pt x="5245" y="0"/>
                    <a:pt x="4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0"/>
            <p:cNvSpPr/>
            <p:nvPr/>
          </p:nvSpPr>
          <p:spPr>
            <a:xfrm>
              <a:off x="2434882" y="3124848"/>
              <a:ext cx="332550" cy="113302"/>
            </a:xfrm>
            <a:custGeom>
              <a:avLst/>
              <a:gdLst/>
              <a:ahLst/>
              <a:cxnLst/>
              <a:rect l="l" t="t" r="r" b="b"/>
              <a:pathLst>
                <a:path w="9718" h="3311" extrusionOk="0">
                  <a:moveTo>
                    <a:pt x="2025" y="1"/>
                  </a:moveTo>
                  <a:lnTo>
                    <a:pt x="549" y="1668"/>
                  </a:lnTo>
                  <a:cubicBezTo>
                    <a:pt x="1" y="2311"/>
                    <a:pt x="453" y="3311"/>
                    <a:pt x="1311" y="3311"/>
                  </a:cubicBezTo>
                  <a:lnTo>
                    <a:pt x="8407" y="3311"/>
                  </a:lnTo>
                  <a:cubicBezTo>
                    <a:pt x="9265" y="3287"/>
                    <a:pt x="9717" y="2311"/>
                    <a:pt x="9169" y="1668"/>
                  </a:cubicBezTo>
                  <a:lnTo>
                    <a:pt x="7693" y="1"/>
                  </a:lnTo>
                  <a:lnTo>
                    <a:pt x="5526" y="2168"/>
                  </a:lnTo>
                  <a:cubicBezTo>
                    <a:pt x="5347" y="2358"/>
                    <a:pt x="5109" y="2453"/>
                    <a:pt x="4868" y="2453"/>
                  </a:cubicBezTo>
                  <a:cubicBezTo>
                    <a:pt x="4627" y="2453"/>
                    <a:pt x="4383" y="2358"/>
                    <a:pt x="4192" y="2168"/>
                  </a:cubicBezTo>
                  <a:lnTo>
                    <a:pt x="20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0"/>
          <p:cNvGrpSpPr/>
          <p:nvPr/>
        </p:nvGrpSpPr>
        <p:grpSpPr>
          <a:xfrm>
            <a:off x="7255954" y="2769589"/>
            <a:ext cx="277609" cy="277188"/>
            <a:chOff x="2419120" y="2870109"/>
            <a:chExt cx="360765" cy="360218"/>
          </a:xfrm>
        </p:grpSpPr>
        <p:sp>
          <p:nvSpPr>
            <p:cNvPr id="446" name="Google Shape;446;p30"/>
            <p:cNvSpPr/>
            <p:nvPr/>
          </p:nvSpPr>
          <p:spPr>
            <a:xfrm>
              <a:off x="2445995" y="2870314"/>
              <a:ext cx="52964" cy="67017"/>
            </a:xfrm>
            <a:custGeom>
              <a:avLst/>
              <a:gdLst/>
              <a:ahLst/>
              <a:cxnLst/>
              <a:rect l="l" t="t" r="r" b="b"/>
              <a:pathLst>
                <a:path w="1549" h="1960" extrusionOk="0">
                  <a:moveTo>
                    <a:pt x="763" y="1"/>
                  </a:moveTo>
                  <a:cubicBezTo>
                    <a:pt x="334" y="1"/>
                    <a:pt x="0" y="334"/>
                    <a:pt x="0" y="763"/>
                  </a:cubicBezTo>
                  <a:lnTo>
                    <a:pt x="0" y="1191"/>
                  </a:lnTo>
                  <a:cubicBezTo>
                    <a:pt x="0" y="1703"/>
                    <a:pt x="387" y="1959"/>
                    <a:pt x="774" y="1959"/>
                  </a:cubicBezTo>
                  <a:cubicBezTo>
                    <a:pt x="1161" y="1959"/>
                    <a:pt x="1548" y="1703"/>
                    <a:pt x="1548" y="1191"/>
                  </a:cubicBezTo>
                  <a:lnTo>
                    <a:pt x="1548" y="763"/>
                  </a:lnTo>
                  <a:cubicBezTo>
                    <a:pt x="1548" y="334"/>
                    <a:pt x="1191"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a:off x="2654091" y="3103165"/>
              <a:ext cx="108459" cy="127162"/>
            </a:xfrm>
            <a:custGeom>
              <a:avLst/>
              <a:gdLst/>
              <a:ahLst/>
              <a:cxnLst/>
              <a:rect l="l" t="t" r="r" b="b"/>
              <a:pathLst>
                <a:path w="3172" h="3719" extrusionOk="0">
                  <a:moveTo>
                    <a:pt x="948" y="1"/>
                  </a:moveTo>
                  <a:cubicBezTo>
                    <a:pt x="467" y="1"/>
                    <a:pt x="0" y="497"/>
                    <a:pt x="297" y="1073"/>
                  </a:cubicBezTo>
                  <a:lnTo>
                    <a:pt x="1630" y="3383"/>
                  </a:lnTo>
                  <a:cubicBezTo>
                    <a:pt x="1785" y="3619"/>
                    <a:pt x="2004" y="3718"/>
                    <a:pt x="2221" y="3718"/>
                  </a:cubicBezTo>
                  <a:cubicBezTo>
                    <a:pt x="2703" y="3718"/>
                    <a:pt x="3172" y="3228"/>
                    <a:pt x="2893" y="2669"/>
                  </a:cubicBezTo>
                  <a:lnTo>
                    <a:pt x="1535" y="335"/>
                  </a:lnTo>
                  <a:cubicBezTo>
                    <a:pt x="1381" y="100"/>
                    <a:pt x="1163"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0"/>
            <p:cNvSpPr/>
            <p:nvPr/>
          </p:nvSpPr>
          <p:spPr>
            <a:xfrm>
              <a:off x="2700866" y="2870109"/>
              <a:ext cx="52964" cy="67017"/>
            </a:xfrm>
            <a:custGeom>
              <a:avLst/>
              <a:gdLst/>
              <a:ahLst/>
              <a:cxnLst/>
              <a:rect l="l" t="t" r="r" b="b"/>
              <a:pathLst>
                <a:path w="1549" h="1960" extrusionOk="0">
                  <a:moveTo>
                    <a:pt x="774" y="1"/>
                  </a:moveTo>
                  <a:cubicBezTo>
                    <a:pt x="387" y="1"/>
                    <a:pt x="0" y="257"/>
                    <a:pt x="0" y="769"/>
                  </a:cubicBezTo>
                  <a:lnTo>
                    <a:pt x="0" y="1174"/>
                  </a:lnTo>
                  <a:cubicBezTo>
                    <a:pt x="0" y="1602"/>
                    <a:pt x="358" y="1959"/>
                    <a:pt x="786" y="1959"/>
                  </a:cubicBezTo>
                  <a:cubicBezTo>
                    <a:pt x="1215" y="1959"/>
                    <a:pt x="1548" y="1602"/>
                    <a:pt x="1548" y="1174"/>
                  </a:cubicBezTo>
                  <a:lnTo>
                    <a:pt x="1548" y="769"/>
                  </a:lnTo>
                  <a:cubicBezTo>
                    <a:pt x="1548" y="257"/>
                    <a:pt x="1161" y="1"/>
                    <a:pt x="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0"/>
            <p:cNvSpPr/>
            <p:nvPr/>
          </p:nvSpPr>
          <p:spPr>
            <a:xfrm>
              <a:off x="2710645" y="2941161"/>
              <a:ext cx="69240" cy="48895"/>
            </a:xfrm>
            <a:custGeom>
              <a:avLst/>
              <a:gdLst/>
              <a:ahLst/>
              <a:cxnLst/>
              <a:rect l="l" t="t" r="r" b="b"/>
              <a:pathLst>
                <a:path w="2025" h="1430" extrusionOk="0">
                  <a:moveTo>
                    <a:pt x="1572" y="1"/>
                  </a:moveTo>
                  <a:lnTo>
                    <a:pt x="1548" y="24"/>
                  </a:lnTo>
                  <a:cubicBezTo>
                    <a:pt x="1549" y="25"/>
                    <a:pt x="1549" y="25"/>
                    <a:pt x="1550" y="26"/>
                  </a:cubicBezTo>
                  <a:lnTo>
                    <a:pt x="1550" y="26"/>
                  </a:lnTo>
                  <a:cubicBezTo>
                    <a:pt x="1557" y="18"/>
                    <a:pt x="1565" y="9"/>
                    <a:pt x="1572" y="1"/>
                  </a:cubicBezTo>
                  <a:close/>
                  <a:moveTo>
                    <a:pt x="1550" y="26"/>
                  </a:moveTo>
                  <a:cubicBezTo>
                    <a:pt x="1288" y="321"/>
                    <a:pt x="894" y="501"/>
                    <a:pt x="500" y="501"/>
                  </a:cubicBezTo>
                  <a:cubicBezTo>
                    <a:pt x="334" y="501"/>
                    <a:pt x="143" y="477"/>
                    <a:pt x="0" y="405"/>
                  </a:cubicBezTo>
                  <a:lnTo>
                    <a:pt x="0" y="405"/>
                  </a:lnTo>
                  <a:cubicBezTo>
                    <a:pt x="72" y="739"/>
                    <a:pt x="95" y="1096"/>
                    <a:pt x="48" y="1429"/>
                  </a:cubicBezTo>
                  <a:lnTo>
                    <a:pt x="1739" y="1429"/>
                  </a:lnTo>
                  <a:cubicBezTo>
                    <a:pt x="1905" y="1429"/>
                    <a:pt x="2024" y="1287"/>
                    <a:pt x="2024" y="1144"/>
                  </a:cubicBezTo>
                  <a:cubicBezTo>
                    <a:pt x="2024" y="716"/>
                    <a:pt x="1858" y="312"/>
                    <a:pt x="1550" y="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a:off x="2419120" y="2941161"/>
              <a:ext cx="70881" cy="48895"/>
            </a:xfrm>
            <a:custGeom>
              <a:avLst/>
              <a:gdLst/>
              <a:ahLst/>
              <a:cxnLst/>
              <a:rect l="l" t="t" r="r" b="b"/>
              <a:pathLst>
                <a:path w="2073" h="1430" extrusionOk="0">
                  <a:moveTo>
                    <a:pt x="477" y="1"/>
                  </a:moveTo>
                  <a:cubicBezTo>
                    <a:pt x="167" y="286"/>
                    <a:pt x="1" y="691"/>
                    <a:pt x="1" y="1120"/>
                  </a:cubicBezTo>
                  <a:cubicBezTo>
                    <a:pt x="1" y="1287"/>
                    <a:pt x="143" y="1429"/>
                    <a:pt x="310" y="1429"/>
                  </a:cubicBezTo>
                  <a:lnTo>
                    <a:pt x="2025" y="1429"/>
                  </a:lnTo>
                  <a:cubicBezTo>
                    <a:pt x="1977" y="1072"/>
                    <a:pt x="2001" y="739"/>
                    <a:pt x="2072" y="382"/>
                  </a:cubicBezTo>
                  <a:lnTo>
                    <a:pt x="2072" y="382"/>
                  </a:lnTo>
                  <a:cubicBezTo>
                    <a:pt x="1906" y="453"/>
                    <a:pt x="1739" y="477"/>
                    <a:pt x="1572" y="501"/>
                  </a:cubicBezTo>
                  <a:lnTo>
                    <a:pt x="1549" y="501"/>
                  </a:lnTo>
                  <a:cubicBezTo>
                    <a:pt x="1144" y="501"/>
                    <a:pt x="739" y="310"/>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a:off x="2569772" y="2990022"/>
              <a:ext cx="60281" cy="21199"/>
            </a:xfrm>
            <a:custGeom>
              <a:avLst/>
              <a:gdLst/>
              <a:ahLst/>
              <a:cxnLst/>
              <a:rect l="l" t="t" r="r" b="b"/>
              <a:pathLst>
                <a:path w="1763" h="620" extrusionOk="0">
                  <a:moveTo>
                    <a:pt x="881" y="0"/>
                  </a:moveTo>
                  <a:cubicBezTo>
                    <a:pt x="477" y="0"/>
                    <a:pt x="143" y="239"/>
                    <a:pt x="0" y="620"/>
                  </a:cubicBezTo>
                  <a:lnTo>
                    <a:pt x="1763" y="620"/>
                  </a:lnTo>
                  <a:cubicBezTo>
                    <a:pt x="1620" y="239"/>
                    <a:pt x="1286"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a:off x="2589296" y="2933228"/>
              <a:ext cx="21234" cy="35663"/>
            </a:xfrm>
            <a:custGeom>
              <a:avLst/>
              <a:gdLst/>
              <a:ahLst/>
              <a:cxnLst/>
              <a:rect l="l" t="t" r="r" b="b"/>
              <a:pathLst>
                <a:path w="621" h="1043" extrusionOk="0">
                  <a:moveTo>
                    <a:pt x="310" y="0"/>
                  </a:moveTo>
                  <a:cubicBezTo>
                    <a:pt x="156" y="0"/>
                    <a:pt x="1" y="102"/>
                    <a:pt x="1" y="304"/>
                  </a:cubicBezTo>
                  <a:lnTo>
                    <a:pt x="1" y="733"/>
                  </a:lnTo>
                  <a:cubicBezTo>
                    <a:pt x="1" y="899"/>
                    <a:pt x="120" y="1018"/>
                    <a:pt x="287" y="1018"/>
                  </a:cubicBezTo>
                  <a:lnTo>
                    <a:pt x="310" y="1042"/>
                  </a:lnTo>
                  <a:cubicBezTo>
                    <a:pt x="477" y="1042"/>
                    <a:pt x="620" y="899"/>
                    <a:pt x="620" y="733"/>
                  </a:cubicBezTo>
                  <a:lnTo>
                    <a:pt x="620" y="304"/>
                  </a:lnTo>
                  <a:cubicBezTo>
                    <a:pt x="620" y="102"/>
                    <a:pt x="465" y="0"/>
                    <a:pt x="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0"/>
            <p:cNvSpPr/>
            <p:nvPr/>
          </p:nvSpPr>
          <p:spPr>
            <a:xfrm>
              <a:off x="2498105" y="2886487"/>
              <a:ext cx="206865" cy="206967"/>
            </a:xfrm>
            <a:custGeom>
              <a:avLst/>
              <a:gdLst/>
              <a:ahLst/>
              <a:cxnLst/>
              <a:rect l="l" t="t" r="r" b="b"/>
              <a:pathLst>
                <a:path w="6050" h="6053" extrusionOk="0">
                  <a:moveTo>
                    <a:pt x="3001" y="742"/>
                  </a:moveTo>
                  <a:cubicBezTo>
                    <a:pt x="3466" y="742"/>
                    <a:pt x="3930" y="1052"/>
                    <a:pt x="3930" y="1671"/>
                  </a:cubicBezTo>
                  <a:lnTo>
                    <a:pt x="3930" y="2100"/>
                  </a:lnTo>
                  <a:cubicBezTo>
                    <a:pt x="3930" y="2266"/>
                    <a:pt x="3859" y="2457"/>
                    <a:pt x="3763" y="2600"/>
                  </a:cubicBezTo>
                  <a:cubicBezTo>
                    <a:pt x="4240" y="2886"/>
                    <a:pt x="4549" y="3386"/>
                    <a:pt x="4549" y="3957"/>
                  </a:cubicBezTo>
                  <a:cubicBezTo>
                    <a:pt x="4549" y="4124"/>
                    <a:pt x="4406" y="4243"/>
                    <a:pt x="4240" y="4243"/>
                  </a:cubicBezTo>
                  <a:lnTo>
                    <a:pt x="1739" y="4267"/>
                  </a:lnTo>
                  <a:cubicBezTo>
                    <a:pt x="1572" y="4267"/>
                    <a:pt x="1429" y="4124"/>
                    <a:pt x="1429" y="3957"/>
                  </a:cubicBezTo>
                  <a:cubicBezTo>
                    <a:pt x="1429" y="3409"/>
                    <a:pt x="1739" y="2886"/>
                    <a:pt x="2215" y="2624"/>
                  </a:cubicBezTo>
                  <a:cubicBezTo>
                    <a:pt x="2120" y="2457"/>
                    <a:pt x="2072" y="2290"/>
                    <a:pt x="2072" y="2100"/>
                  </a:cubicBezTo>
                  <a:lnTo>
                    <a:pt x="2072" y="1671"/>
                  </a:lnTo>
                  <a:cubicBezTo>
                    <a:pt x="2072" y="1052"/>
                    <a:pt x="2537" y="742"/>
                    <a:pt x="3001" y="742"/>
                  </a:cubicBezTo>
                  <a:close/>
                  <a:moveTo>
                    <a:pt x="3029" y="0"/>
                  </a:moveTo>
                  <a:cubicBezTo>
                    <a:pt x="2592" y="0"/>
                    <a:pt x="2149" y="109"/>
                    <a:pt x="1739" y="337"/>
                  </a:cubicBezTo>
                  <a:cubicBezTo>
                    <a:pt x="501" y="1028"/>
                    <a:pt x="1" y="2576"/>
                    <a:pt x="620" y="3838"/>
                  </a:cubicBezTo>
                  <a:cubicBezTo>
                    <a:pt x="1084" y="4803"/>
                    <a:pt x="2044" y="5365"/>
                    <a:pt x="3048" y="5365"/>
                  </a:cubicBezTo>
                  <a:cubicBezTo>
                    <a:pt x="3382" y="5365"/>
                    <a:pt x="3722" y="5303"/>
                    <a:pt x="4049" y="5172"/>
                  </a:cubicBezTo>
                  <a:lnTo>
                    <a:pt x="4573" y="6053"/>
                  </a:lnTo>
                  <a:cubicBezTo>
                    <a:pt x="4644" y="5981"/>
                    <a:pt x="4740" y="5910"/>
                    <a:pt x="4811" y="5862"/>
                  </a:cubicBezTo>
                  <a:lnTo>
                    <a:pt x="4811" y="5886"/>
                  </a:lnTo>
                  <a:cubicBezTo>
                    <a:pt x="4906" y="5815"/>
                    <a:pt x="5002" y="5791"/>
                    <a:pt x="5097" y="5767"/>
                  </a:cubicBezTo>
                  <a:lnTo>
                    <a:pt x="4597" y="4862"/>
                  </a:lnTo>
                  <a:cubicBezTo>
                    <a:pt x="5740" y="4029"/>
                    <a:pt x="6049" y="2457"/>
                    <a:pt x="5287" y="1242"/>
                  </a:cubicBezTo>
                  <a:cubicBezTo>
                    <a:pt x="4777" y="445"/>
                    <a:pt x="3915" y="0"/>
                    <a:pt x="3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Implementation Roadmap</a:t>
            </a:r>
            <a:endParaRPr/>
          </a:p>
        </p:txBody>
      </p:sp>
      <p:cxnSp>
        <p:nvCxnSpPr>
          <p:cNvPr id="459" name="Google Shape;459;p31"/>
          <p:cNvCxnSpPr>
            <a:stCxn id="460" idx="6"/>
            <a:endCxn id="461" idx="1"/>
          </p:cNvCxnSpPr>
          <p:nvPr/>
        </p:nvCxnSpPr>
        <p:spPr>
          <a:xfrm>
            <a:off x="999900" y="1754848"/>
            <a:ext cx="164400" cy="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31"/>
          <p:cNvCxnSpPr>
            <a:stCxn id="461" idx="3"/>
            <a:endCxn id="463" idx="1"/>
          </p:cNvCxnSpPr>
          <p:nvPr/>
        </p:nvCxnSpPr>
        <p:spPr>
          <a:xfrm rot="10800000" flipH="1">
            <a:off x="3441125" y="1580875"/>
            <a:ext cx="164700" cy="174000"/>
          </a:xfrm>
          <a:prstGeom prst="straightConnector1">
            <a:avLst/>
          </a:prstGeom>
          <a:noFill/>
          <a:ln w="9525" cap="flat" cmpd="sng">
            <a:solidFill>
              <a:schemeClr val="dk2"/>
            </a:solidFill>
            <a:prstDash val="solid"/>
            <a:round/>
            <a:headEnd type="none" w="med" len="med"/>
            <a:tailEnd type="none" w="med" len="med"/>
          </a:ln>
        </p:spPr>
      </p:cxnSp>
      <p:grpSp>
        <p:nvGrpSpPr>
          <p:cNvPr id="464" name="Google Shape;464;p31"/>
          <p:cNvGrpSpPr/>
          <p:nvPr/>
        </p:nvGrpSpPr>
        <p:grpSpPr>
          <a:xfrm>
            <a:off x="457200" y="937275"/>
            <a:ext cx="8229575" cy="1287300"/>
            <a:chOff x="457200" y="861075"/>
            <a:chExt cx="8229575" cy="1287300"/>
          </a:xfrm>
        </p:grpSpPr>
        <p:sp>
          <p:nvSpPr>
            <p:cNvPr id="463" name="Google Shape;463;p31"/>
            <p:cNvSpPr txBox="1"/>
            <p:nvPr/>
          </p:nvSpPr>
          <p:spPr>
            <a:xfrm>
              <a:off x="3605675" y="861075"/>
              <a:ext cx="5081100" cy="1287300"/>
            </a:xfrm>
            <a:prstGeom prst="rect">
              <a:avLst/>
            </a:prstGeom>
            <a:solidFill>
              <a:srgbClr val="E8B5BB">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As Facebook is using AI in the realm of suicide prevention, many tech companies are also looking for novel tools for predicting suicide. Our Suicide Prediction Tool can mine online posts(social media, blogs, etc.) or messages from workplace communication tools for words linked to suicide and identify flag behaviors or emotions  to alert the companies of their employees’ mental health issues. </a:t>
              </a:r>
              <a:endParaRPr>
                <a:solidFill>
                  <a:schemeClr val="dk1"/>
                </a:solidFill>
                <a:latin typeface="Fira Sans Extra Condensed"/>
                <a:ea typeface="Fira Sans Extra Condensed"/>
                <a:cs typeface="Fira Sans Extra Condensed"/>
                <a:sym typeface="Fira Sans Extra Condensed"/>
              </a:endParaRPr>
            </a:p>
          </p:txBody>
        </p:sp>
        <p:sp>
          <p:nvSpPr>
            <p:cNvPr id="460" name="Google Shape;460;p31"/>
            <p:cNvSpPr/>
            <p:nvPr/>
          </p:nvSpPr>
          <p:spPr>
            <a:xfrm>
              <a:off x="457200" y="1407298"/>
              <a:ext cx="542700" cy="54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01</a:t>
              </a:r>
              <a:endParaRPr sz="1600" b="1">
                <a:solidFill>
                  <a:schemeClr val="lt1"/>
                </a:solidFill>
                <a:latin typeface="Fira Sans Extra Condensed"/>
                <a:ea typeface="Fira Sans Extra Condensed"/>
                <a:cs typeface="Fira Sans Extra Condensed"/>
                <a:sym typeface="Fira Sans Extra Condensed"/>
              </a:endParaRPr>
            </a:p>
          </p:txBody>
        </p:sp>
        <p:sp>
          <p:nvSpPr>
            <p:cNvPr id="461" name="Google Shape;461;p31"/>
            <p:cNvSpPr txBox="1"/>
            <p:nvPr/>
          </p:nvSpPr>
          <p:spPr>
            <a:xfrm>
              <a:off x="1164425" y="1209025"/>
              <a:ext cx="2276700" cy="939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Suicide Prediction Tool Use</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465" name="Google Shape;465;p31"/>
          <p:cNvGrpSpPr/>
          <p:nvPr/>
        </p:nvGrpSpPr>
        <p:grpSpPr>
          <a:xfrm>
            <a:off x="457200" y="2224525"/>
            <a:ext cx="8229575" cy="1503600"/>
            <a:chOff x="457200" y="2148325"/>
            <a:chExt cx="8229575" cy="1503600"/>
          </a:xfrm>
        </p:grpSpPr>
        <p:sp>
          <p:nvSpPr>
            <p:cNvPr id="466" name="Google Shape;466;p31"/>
            <p:cNvSpPr txBox="1"/>
            <p:nvPr/>
          </p:nvSpPr>
          <p:spPr>
            <a:xfrm>
              <a:off x="3605675" y="2148325"/>
              <a:ext cx="5081100" cy="1503600"/>
            </a:xfrm>
            <a:prstGeom prst="rect">
              <a:avLst/>
            </a:prstGeom>
            <a:solidFill>
              <a:srgbClr val="C79DA9">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Suicide prediction tool can be incoporated to the Workplace Suicide Prevention Program in companies. Once a flagging suicidal behavior or emotion is identified by the tool, the program will promote help-seeking and help-giving to the targeted employee at the workplace. </a:t>
              </a:r>
              <a:endParaRPr>
                <a:solidFill>
                  <a:schemeClr val="dk1"/>
                </a:solidFill>
                <a:latin typeface="Fira Sans Extra Condensed"/>
                <a:ea typeface="Fira Sans Extra Condensed"/>
                <a:cs typeface="Fira Sans Extra Condensed"/>
                <a:sym typeface="Fira Sans Extra Condensed"/>
              </a:endParaRPr>
            </a:p>
          </p:txBody>
        </p:sp>
        <p:sp>
          <p:nvSpPr>
            <p:cNvPr id="467" name="Google Shape;467;p31"/>
            <p:cNvSpPr/>
            <p:nvPr/>
          </p:nvSpPr>
          <p:spPr>
            <a:xfrm>
              <a:off x="457200" y="2628798"/>
              <a:ext cx="542700" cy="54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02</a:t>
              </a:r>
              <a:endParaRPr sz="1600" b="1">
                <a:solidFill>
                  <a:schemeClr val="lt1"/>
                </a:solidFill>
                <a:latin typeface="Fira Sans Extra Condensed"/>
                <a:ea typeface="Fira Sans Extra Condensed"/>
                <a:cs typeface="Fira Sans Extra Condensed"/>
                <a:sym typeface="Fira Sans Extra Condensed"/>
              </a:endParaRPr>
            </a:p>
          </p:txBody>
        </p:sp>
        <p:sp>
          <p:nvSpPr>
            <p:cNvPr id="468" name="Google Shape;468;p31"/>
            <p:cNvSpPr txBox="1"/>
            <p:nvPr/>
          </p:nvSpPr>
          <p:spPr>
            <a:xfrm>
              <a:off x="1164425" y="2430525"/>
              <a:ext cx="2276700" cy="939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Workplace Suicide Prevention Program</a:t>
              </a:r>
              <a:endParaRPr sz="1800" b="1">
                <a:solidFill>
                  <a:schemeClr val="lt1"/>
                </a:solidFill>
                <a:latin typeface="Fira Sans Extra Condensed"/>
                <a:ea typeface="Fira Sans Extra Condensed"/>
                <a:cs typeface="Fira Sans Extra Condensed"/>
                <a:sym typeface="Fira Sans Extra Condensed"/>
              </a:endParaRPr>
            </a:p>
          </p:txBody>
        </p:sp>
      </p:grpSp>
      <p:cxnSp>
        <p:nvCxnSpPr>
          <p:cNvPr id="469" name="Google Shape;469;p31"/>
          <p:cNvCxnSpPr>
            <a:stCxn id="467" idx="6"/>
            <a:endCxn id="468" idx="1"/>
          </p:cNvCxnSpPr>
          <p:nvPr/>
        </p:nvCxnSpPr>
        <p:spPr>
          <a:xfrm>
            <a:off x="999900" y="2976348"/>
            <a:ext cx="164400" cy="0"/>
          </a:xfrm>
          <a:prstGeom prst="straightConnector1">
            <a:avLst/>
          </a:prstGeom>
          <a:noFill/>
          <a:ln w="9525" cap="flat" cmpd="sng">
            <a:solidFill>
              <a:schemeClr val="dk2"/>
            </a:solidFill>
            <a:prstDash val="solid"/>
            <a:round/>
            <a:headEnd type="none" w="med" len="med"/>
            <a:tailEnd type="none" w="med" len="med"/>
          </a:ln>
        </p:spPr>
      </p:cxnSp>
      <p:cxnSp>
        <p:nvCxnSpPr>
          <p:cNvPr id="470" name="Google Shape;470;p31"/>
          <p:cNvCxnSpPr>
            <a:stCxn id="468" idx="3"/>
            <a:endCxn id="466" idx="1"/>
          </p:cNvCxnSpPr>
          <p:nvPr/>
        </p:nvCxnSpPr>
        <p:spPr>
          <a:xfrm>
            <a:off x="3441125" y="2976375"/>
            <a:ext cx="164700" cy="0"/>
          </a:xfrm>
          <a:prstGeom prst="straightConnector1">
            <a:avLst/>
          </a:prstGeom>
          <a:noFill/>
          <a:ln w="9525" cap="flat" cmpd="sng">
            <a:solidFill>
              <a:schemeClr val="dk2"/>
            </a:solidFill>
            <a:prstDash val="solid"/>
            <a:round/>
            <a:headEnd type="none" w="med" len="med"/>
            <a:tailEnd type="none" w="med" len="med"/>
          </a:ln>
        </p:spPr>
      </p:cxnSp>
      <p:cxnSp>
        <p:nvCxnSpPr>
          <p:cNvPr id="471" name="Google Shape;471;p31"/>
          <p:cNvCxnSpPr>
            <a:stCxn id="472" idx="6"/>
            <a:endCxn id="473" idx="1"/>
          </p:cNvCxnSpPr>
          <p:nvPr/>
        </p:nvCxnSpPr>
        <p:spPr>
          <a:xfrm>
            <a:off x="999900" y="4197848"/>
            <a:ext cx="164400" cy="0"/>
          </a:xfrm>
          <a:prstGeom prst="straightConnector1">
            <a:avLst/>
          </a:prstGeom>
          <a:noFill/>
          <a:ln w="9525" cap="flat" cmpd="sng">
            <a:solidFill>
              <a:schemeClr val="dk2"/>
            </a:solidFill>
            <a:prstDash val="solid"/>
            <a:round/>
            <a:headEnd type="none" w="med" len="med"/>
            <a:tailEnd type="none" w="med" len="med"/>
          </a:ln>
        </p:spPr>
      </p:cxnSp>
      <p:cxnSp>
        <p:nvCxnSpPr>
          <p:cNvPr id="474" name="Google Shape;474;p31"/>
          <p:cNvCxnSpPr>
            <a:stCxn id="473" idx="3"/>
            <a:endCxn id="475" idx="1"/>
          </p:cNvCxnSpPr>
          <p:nvPr/>
        </p:nvCxnSpPr>
        <p:spPr>
          <a:xfrm>
            <a:off x="3441125" y="4197875"/>
            <a:ext cx="164700" cy="174000"/>
          </a:xfrm>
          <a:prstGeom prst="straightConnector1">
            <a:avLst/>
          </a:prstGeom>
          <a:noFill/>
          <a:ln w="9525" cap="flat" cmpd="sng">
            <a:solidFill>
              <a:schemeClr val="dk2"/>
            </a:solidFill>
            <a:prstDash val="solid"/>
            <a:round/>
            <a:headEnd type="none" w="med" len="med"/>
            <a:tailEnd type="none" w="med" len="med"/>
          </a:ln>
        </p:spPr>
      </p:cxnSp>
      <p:grpSp>
        <p:nvGrpSpPr>
          <p:cNvPr id="476" name="Google Shape;476;p31"/>
          <p:cNvGrpSpPr/>
          <p:nvPr/>
        </p:nvGrpSpPr>
        <p:grpSpPr>
          <a:xfrm>
            <a:off x="457200" y="3728225"/>
            <a:ext cx="8229575" cy="1287300"/>
            <a:chOff x="457200" y="3652025"/>
            <a:chExt cx="8229575" cy="1287300"/>
          </a:xfrm>
        </p:grpSpPr>
        <p:sp>
          <p:nvSpPr>
            <p:cNvPr id="475" name="Google Shape;475;p31"/>
            <p:cNvSpPr txBox="1"/>
            <p:nvPr/>
          </p:nvSpPr>
          <p:spPr>
            <a:xfrm>
              <a:off x="3605675" y="3652025"/>
              <a:ext cx="5081100" cy="1287300"/>
            </a:xfrm>
            <a:prstGeom prst="rect">
              <a:avLst/>
            </a:prstGeom>
            <a:solidFill>
              <a:srgbClr val="A6859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Since we build our tool based on posts on Reddit that are not only posted by employed people, we would like to collect more employee data in the future and rebuild our tool. Also, using online data for suicide prediction is still subject to oversight and review to ensure its effectiveness, safety, and ethical permissibility.</a:t>
              </a:r>
              <a:endParaRPr>
                <a:solidFill>
                  <a:schemeClr val="dk1"/>
                </a:solidFill>
                <a:latin typeface="Fira Sans Extra Condensed"/>
                <a:ea typeface="Fira Sans Extra Condensed"/>
                <a:cs typeface="Fira Sans Extra Condensed"/>
                <a:sym typeface="Fira Sans Extra Condensed"/>
              </a:endParaRPr>
            </a:p>
          </p:txBody>
        </p:sp>
        <p:sp>
          <p:nvSpPr>
            <p:cNvPr id="472" name="Google Shape;472;p31"/>
            <p:cNvSpPr/>
            <p:nvPr/>
          </p:nvSpPr>
          <p:spPr>
            <a:xfrm>
              <a:off x="457200" y="3850298"/>
              <a:ext cx="542700" cy="54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Fira Sans Extra Condensed"/>
                  <a:ea typeface="Fira Sans Extra Condensed"/>
                  <a:cs typeface="Fira Sans Extra Condensed"/>
                  <a:sym typeface="Fira Sans Extra Condensed"/>
                </a:rPr>
                <a:t>03</a:t>
              </a:r>
              <a:endParaRPr sz="1600" b="1">
                <a:solidFill>
                  <a:schemeClr val="lt1"/>
                </a:solidFill>
                <a:latin typeface="Fira Sans Extra Condensed"/>
                <a:ea typeface="Fira Sans Extra Condensed"/>
                <a:cs typeface="Fira Sans Extra Condensed"/>
                <a:sym typeface="Fira Sans Extra Condensed"/>
              </a:endParaRPr>
            </a:p>
          </p:txBody>
        </p:sp>
        <p:sp>
          <p:nvSpPr>
            <p:cNvPr id="473" name="Google Shape;473;p31"/>
            <p:cNvSpPr txBox="1"/>
            <p:nvPr/>
          </p:nvSpPr>
          <p:spPr>
            <a:xfrm>
              <a:off x="1164425" y="3652025"/>
              <a:ext cx="2276700" cy="939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Improvement &amp; Concern</a:t>
              </a:r>
              <a:endParaRPr sz="1800" b="1">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2"/>
          <p:cNvSpPr txBox="1">
            <a:spLocks noGrp="1"/>
          </p:cNvSpPr>
          <p:nvPr>
            <p:ph type="title"/>
          </p:nvPr>
        </p:nvSpPr>
        <p:spPr>
          <a:xfrm>
            <a:off x="265500" y="1830600"/>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Return on Investment</a:t>
            </a:r>
            <a:endParaRPr/>
          </a:p>
        </p:txBody>
      </p:sp>
      <p:sp>
        <p:nvSpPr>
          <p:cNvPr id="482" name="Google Shape;482;p3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483" name="Google Shape;483;p32"/>
          <p:cNvPicPr preferRelativeResize="0"/>
          <p:nvPr/>
        </p:nvPicPr>
        <p:blipFill rotWithShape="1">
          <a:blip r:embed="rId3">
            <a:alphaModFix/>
          </a:blip>
          <a:srcRect t="7140"/>
          <a:stretch/>
        </p:blipFill>
        <p:spPr>
          <a:xfrm>
            <a:off x="4572000" y="-125"/>
            <a:ext cx="4571999" cy="5143500"/>
          </a:xfrm>
          <a:prstGeom prst="rect">
            <a:avLst/>
          </a:prstGeom>
          <a:noFill/>
          <a:ln>
            <a:noFill/>
          </a:ln>
        </p:spPr>
      </p:pic>
      <p:sp>
        <p:nvSpPr>
          <p:cNvPr id="484" name="Google Shape;484;p32"/>
          <p:cNvSpPr txBox="1"/>
          <p:nvPr/>
        </p:nvSpPr>
        <p:spPr>
          <a:xfrm>
            <a:off x="3590300" y="4712275"/>
            <a:ext cx="122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oboto"/>
                <a:ea typeface="Roboto"/>
                <a:cs typeface="Roboto"/>
                <a:sym typeface="Roboto"/>
              </a:rPr>
              <a:t>Image Source:</a:t>
            </a:r>
            <a:endParaRPr sz="800">
              <a:latin typeface="Roboto"/>
              <a:ea typeface="Roboto"/>
              <a:cs typeface="Roboto"/>
              <a:sym typeface="Roboto"/>
            </a:endParaRPr>
          </a:p>
          <a:p>
            <a:pPr marL="0" lvl="0" indent="0" algn="l" rtl="0">
              <a:spcBef>
                <a:spcPts val="0"/>
              </a:spcBef>
              <a:spcAft>
                <a:spcPts val="0"/>
              </a:spcAft>
              <a:buNone/>
            </a:pPr>
            <a:r>
              <a:rPr lang="en" sz="800" u="sng">
                <a:solidFill>
                  <a:schemeClr val="hlink"/>
                </a:solidFill>
                <a:latin typeface="Roboto"/>
                <a:ea typeface="Roboto"/>
                <a:cs typeface="Roboto"/>
                <a:sym typeface="Roboto"/>
                <a:hlinkClick r:id="rId4"/>
              </a:rPr>
              <a:t>Talk space</a:t>
            </a:r>
            <a:endParaRPr sz="8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3"/>
          <p:cNvSpPr/>
          <p:nvPr/>
        </p:nvSpPr>
        <p:spPr>
          <a:xfrm rot="2700000">
            <a:off x="3997971" y="1408620"/>
            <a:ext cx="1148059" cy="1148059"/>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rot="2700000">
            <a:off x="3997971" y="3172256"/>
            <a:ext cx="1148059" cy="1148059"/>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Return on Investment</a:t>
            </a:r>
            <a:endParaRPr/>
          </a:p>
        </p:txBody>
      </p:sp>
      <p:sp>
        <p:nvSpPr>
          <p:cNvPr id="492" name="Google Shape;492;p33"/>
          <p:cNvSpPr/>
          <p:nvPr/>
        </p:nvSpPr>
        <p:spPr>
          <a:xfrm rot="2700000">
            <a:off x="2861771" y="2290438"/>
            <a:ext cx="1148059" cy="114805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3"/>
          <p:cNvSpPr/>
          <p:nvPr/>
        </p:nvSpPr>
        <p:spPr>
          <a:xfrm rot="2700000">
            <a:off x="5134170" y="2290438"/>
            <a:ext cx="1148059" cy="1148059"/>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3"/>
          <p:cNvGrpSpPr/>
          <p:nvPr/>
        </p:nvGrpSpPr>
        <p:grpSpPr>
          <a:xfrm>
            <a:off x="399788" y="2473425"/>
            <a:ext cx="3627313" cy="1474604"/>
            <a:chOff x="399788" y="2473425"/>
            <a:chExt cx="3627313" cy="1474604"/>
          </a:xfrm>
        </p:grpSpPr>
        <p:sp>
          <p:nvSpPr>
            <p:cNvPr id="495" name="Google Shape;495;p33"/>
            <p:cNvSpPr txBox="1"/>
            <p:nvPr/>
          </p:nvSpPr>
          <p:spPr>
            <a:xfrm>
              <a:off x="2844500" y="2473425"/>
              <a:ext cx="1182600" cy="78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Fira Sans Extra Condensed"/>
                  <a:ea typeface="Fira Sans Extra Condensed"/>
                  <a:cs typeface="Fira Sans Extra Condensed"/>
                  <a:sym typeface="Fira Sans Extra Condensed"/>
                </a:rPr>
                <a:t>Roadmap for implementation</a:t>
              </a:r>
              <a:endParaRPr sz="1200" b="1">
                <a:solidFill>
                  <a:schemeClr val="lt1"/>
                </a:solidFill>
                <a:latin typeface="Fira Sans Extra Condensed"/>
                <a:ea typeface="Fira Sans Extra Condensed"/>
                <a:cs typeface="Fira Sans Extra Condensed"/>
                <a:sym typeface="Fira Sans Extra Condensed"/>
              </a:endParaRPr>
            </a:p>
          </p:txBody>
        </p:sp>
        <p:sp>
          <p:nvSpPr>
            <p:cNvPr id="496" name="Google Shape;496;p33"/>
            <p:cNvSpPr txBox="1"/>
            <p:nvPr/>
          </p:nvSpPr>
          <p:spPr>
            <a:xfrm>
              <a:off x="399788" y="3544529"/>
              <a:ext cx="20610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Fira Sans Extra Condensed"/>
                  <a:ea typeface="Fira Sans Extra Condensed"/>
                  <a:cs typeface="Fira Sans Extra Condensed"/>
                  <a:sym typeface="Fira Sans Extra Condensed"/>
                </a:rPr>
                <a:t>Implement suicide prediction tool in the company and incorporate it to Workplace Suicide Prevention Program. Once high risk people are identified, provide follow-ups or cognitive behavioral therapy. The researchers found that both interventions could be cost-effective as long as the models used to predict suicide risk have a high degree of accuracy.</a:t>
              </a:r>
              <a:endParaRPr sz="1100">
                <a:solidFill>
                  <a:srgbClr val="000000"/>
                </a:solidFill>
                <a:latin typeface="Fira Sans Extra Condensed"/>
                <a:ea typeface="Fira Sans Extra Condensed"/>
                <a:cs typeface="Fira Sans Extra Condensed"/>
                <a:sym typeface="Fira Sans Extra Condensed"/>
              </a:endParaRPr>
            </a:p>
          </p:txBody>
        </p:sp>
      </p:grpSp>
      <p:grpSp>
        <p:nvGrpSpPr>
          <p:cNvPr id="497" name="Google Shape;497;p33"/>
          <p:cNvGrpSpPr/>
          <p:nvPr/>
        </p:nvGrpSpPr>
        <p:grpSpPr>
          <a:xfrm>
            <a:off x="4247576" y="3355261"/>
            <a:ext cx="4439211" cy="1129843"/>
            <a:chOff x="4247576" y="3355261"/>
            <a:chExt cx="4439211" cy="1129843"/>
          </a:xfrm>
        </p:grpSpPr>
        <p:sp>
          <p:nvSpPr>
            <p:cNvPr id="498" name="Google Shape;498;p33"/>
            <p:cNvSpPr txBox="1"/>
            <p:nvPr/>
          </p:nvSpPr>
          <p:spPr>
            <a:xfrm>
              <a:off x="4247576" y="3355261"/>
              <a:ext cx="648900" cy="78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Risks</a:t>
              </a:r>
              <a:endParaRPr sz="1800" b="1">
                <a:solidFill>
                  <a:schemeClr val="lt1"/>
                </a:solidFill>
                <a:latin typeface="Fira Sans Extra Condensed"/>
                <a:ea typeface="Fira Sans Extra Condensed"/>
                <a:cs typeface="Fira Sans Extra Condensed"/>
                <a:sym typeface="Fira Sans Extra Condensed"/>
              </a:endParaRPr>
            </a:p>
          </p:txBody>
        </p:sp>
        <p:sp>
          <p:nvSpPr>
            <p:cNvPr id="499" name="Google Shape;499;p33"/>
            <p:cNvSpPr txBox="1"/>
            <p:nvPr/>
          </p:nvSpPr>
          <p:spPr>
            <a:xfrm>
              <a:off x="6625788" y="4081604"/>
              <a:ext cx="20610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Fira Sans Extra Condensed"/>
                  <a:ea typeface="Fira Sans Extra Condensed"/>
                  <a:cs typeface="Fira Sans Extra Condensed"/>
                  <a:sym typeface="Fira Sans Extra Condensed"/>
                </a:rPr>
                <a:t>The results may not be applicable to other geographies or populations, and the correlations described by the results are only applicable to the particular data sets used within the specified location.</a:t>
              </a:r>
              <a:endParaRPr sz="1100">
                <a:solidFill>
                  <a:srgbClr val="000000"/>
                </a:solidFill>
                <a:latin typeface="Fira Sans Extra Condensed"/>
                <a:ea typeface="Fira Sans Extra Condensed"/>
                <a:cs typeface="Fira Sans Extra Condensed"/>
                <a:sym typeface="Fira Sans Extra Condensed"/>
              </a:endParaRPr>
            </a:p>
          </p:txBody>
        </p:sp>
      </p:grpSp>
      <p:grpSp>
        <p:nvGrpSpPr>
          <p:cNvPr id="500" name="Google Shape;500;p33"/>
          <p:cNvGrpSpPr/>
          <p:nvPr/>
        </p:nvGrpSpPr>
        <p:grpSpPr>
          <a:xfrm>
            <a:off x="5114975" y="1452814"/>
            <a:ext cx="3571813" cy="1802736"/>
            <a:chOff x="5114975" y="1452814"/>
            <a:chExt cx="3571813" cy="1802736"/>
          </a:xfrm>
        </p:grpSpPr>
        <p:sp>
          <p:nvSpPr>
            <p:cNvPr id="501" name="Google Shape;501;p33"/>
            <p:cNvSpPr txBox="1"/>
            <p:nvPr/>
          </p:nvSpPr>
          <p:spPr>
            <a:xfrm>
              <a:off x="5114975" y="2473450"/>
              <a:ext cx="1165200" cy="78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Benefits</a:t>
              </a:r>
              <a:endParaRPr sz="1800" b="1">
                <a:solidFill>
                  <a:schemeClr val="lt1"/>
                </a:solidFill>
                <a:latin typeface="Fira Sans Extra Condensed"/>
                <a:ea typeface="Fira Sans Extra Condensed"/>
                <a:cs typeface="Fira Sans Extra Condensed"/>
                <a:sym typeface="Fira Sans Extra Condensed"/>
              </a:endParaRPr>
            </a:p>
          </p:txBody>
        </p:sp>
        <p:sp>
          <p:nvSpPr>
            <p:cNvPr id="502" name="Google Shape;502;p33"/>
            <p:cNvSpPr txBox="1"/>
            <p:nvPr/>
          </p:nvSpPr>
          <p:spPr>
            <a:xfrm>
              <a:off x="6625788" y="1452814"/>
              <a:ext cx="2061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Fira Sans Extra Condensed"/>
                  <a:ea typeface="Fira Sans Extra Condensed"/>
                  <a:cs typeface="Fira Sans Extra Condensed"/>
                  <a:sym typeface="Fira Sans Extra Condensed"/>
                </a:rPr>
                <a:t>Based on existing research literature, we estimate that each year of investment in the suicide prediction tool will at least prevent 3,600 suicide attempts and 140 deaths over the next 28 years. This leads to a reduce of 0.13% in the number of suicide attempts and deaths. We project the financial benefits of stoping these attempts and deaths to be $1,100 per dollar invested in the tool. These benefits include savings in medical costs and increased profits.</a:t>
              </a:r>
              <a:endParaRPr sz="1100">
                <a:solidFill>
                  <a:srgbClr val="000000"/>
                </a:solidFill>
                <a:latin typeface="Fira Sans Extra Condensed"/>
                <a:ea typeface="Fira Sans Extra Condensed"/>
                <a:cs typeface="Fira Sans Extra Condensed"/>
                <a:sym typeface="Fira Sans Extra Condensed"/>
              </a:endParaRPr>
            </a:p>
          </p:txBody>
        </p:sp>
      </p:grpSp>
      <p:grpSp>
        <p:nvGrpSpPr>
          <p:cNvPr id="503" name="Google Shape;503;p33"/>
          <p:cNvGrpSpPr/>
          <p:nvPr/>
        </p:nvGrpSpPr>
        <p:grpSpPr>
          <a:xfrm>
            <a:off x="457188" y="1452814"/>
            <a:ext cx="4525687" cy="920911"/>
            <a:chOff x="457188" y="1452814"/>
            <a:chExt cx="4525687" cy="920911"/>
          </a:xfrm>
        </p:grpSpPr>
        <p:sp>
          <p:nvSpPr>
            <p:cNvPr id="504" name="Google Shape;504;p33"/>
            <p:cNvSpPr txBox="1"/>
            <p:nvPr/>
          </p:nvSpPr>
          <p:spPr>
            <a:xfrm>
              <a:off x="4247575" y="1591625"/>
              <a:ext cx="735300" cy="78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Costs</a:t>
              </a:r>
              <a:endParaRPr sz="1800" b="1">
                <a:solidFill>
                  <a:schemeClr val="lt1"/>
                </a:solidFill>
                <a:latin typeface="Fira Sans Extra Condensed"/>
                <a:ea typeface="Fira Sans Extra Condensed"/>
                <a:cs typeface="Fira Sans Extra Condensed"/>
                <a:sym typeface="Fira Sans Extra Condensed"/>
              </a:endParaRPr>
            </a:p>
          </p:txBody>
        </p:sp>
        <p:sp>
          <p:nvSpPr>
            <p:cNvPr id="505" name="Google Shape;505;p33"/>
            <p:cNvSpPr txBox="1"/>
            <p:nvPr/>
          </p:nvSpPr>
          <p:spPr>
            <a:xfrm>
              <a:off x="457188" y="1452814"/>
              <a:ext cx="2061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Fira Sans Extra Condensed"/>
                  <a:ea typeface="Fira Sans Extra Condensed"/>
                  <a:cs typeface="Fira Sans Extra Condensed"/>
                  <a:sym typeface="Fira Sans Extra Condensed"/>
                </a:rPr>
                <a:t>Enough data on the cost of inpatient psychiatric care for suicidality, police and EMS response, crisis institutes, and so on. Allocation of human resources that includes data cleaning and time for model making.</a:t>
              </a:r>
              <a:endParaRPr sz="1100">
                <a:solidFill>
                  <a:srgbClr val="000000"/>
                </a:solidFill>
                <a:latin typeface="Fira Sans Extra Condensed"/>
                <a:ea typeface="Fira Sans Extra Condensed"/>
                <a:cs typeface="Fira Sans Extra Condensed"/>
                <a:sym typeface="Fira Sans Extra Condensed"/>
              </a:endParaRPr>
            </a:p>
          </p:txBody>
        </p:sp>
      </p:grpSp>
      <p:cxnSp>
        <p:nvCxnSpPr>
          <p:cNvPr id="506" name="Google Shape;506;p33"/>
          <p:cNvCxnSpPr>
            <a:stCxn id="505" idx="3"/>
            <a:endCxn id="504" idx="1"/>
          </p:cNvCxnSpPr>
          <p:nvPr/>
        </p:nvCxnSpPr>
        <p:spPr>
          <a:xfrm>
            <a:off x="2518188" y="1652164"/>
            <a:ext cx="1729500" cy="330600"/>
          </a:xfrm>
          <a:prstGeom prst="curvedConnector3">
            <a:avLst>
              <a:gd name="adj1" fmla="val 49997"/>
            </a:avLst>
          </a:prstGeom>
          <a:noFill/>
          <a:ln w="9525" cap="flat" cmpd="sng">
            <a:solidFill>
              <a:schemeClr val="dk2"/>
            </a:solidFill>
            <a:prstDash val="dash"/>
            <a:round/>
            <a:headEnd type="none" w="med" len="med"/>
            <a:tailEnd type="stealth" w="med" len="med"/>
          </a:ln>
        </p:spPr>
      </p:cxnSp>
      <p:cxnSp>
        <p:nvCxnSpPr>
          <p:cNvPr id="507" name="Google Shape;507;p33"/>
          <p:cNvCxnSpPr>
            <a:stCxn id="496" idx="3"/>
            <a:endCxn id="495" idx="1"/>
          </p:cNvCxnSpPr>
          <p:nvPr/>
        </p:nvCxnSpPr>
        <p:spPr>
          <a:xfrm rot="10800000" flipH="1">
            <a:off x="2460788" y="2864579"/>
            <a:ext cx="383700" cy="881700"/>
          </a:xfrm>
          <a:prstGeom prst="curvedConnector3">
            <a:avLst>
              <a:gd name="adj1" fmla="val 50002"/>
            </a:avLst>
          </a:prstGeom>
          <a:noFill/>
          <a:ln w="9525" cap="flat" cmpd="sng">
            <a:solidFill>
              <a:schemeClr val="dk2"/>
            </a:solidFill>
            <a:prstDash val="dash"/>
            <a:round/>
            <a:headEnd type="none" w="med" len="med"/>
            <a:tailEnd type="stealth" w="med" len="med"/>
          </a:ln>
        </p:spPr>
      </p:cxnSp>
      <p:cxnSp>
        <p:nvCxnSpPr>
          <p:cNvPr id="508" name="Google Shape;508;p33"/>
          <p:cNvCxnSpPr>
            <a:stCxn id="502" idx="1"/>
            <a:endCxn id="501" idx="0"/>
          </p:cNvCxnSpPr>
          <p:nvPr/>
        </p:nvCxnSpPr>
        <p:spPr>
          <a:xfrm flipH="1">
            <a:off x="5697588" y="1652164"/>
            <a:ext cx="928200" cy="821400"/>
          </a:xfrm>
          <a:prstGeom prst="curvedConnector2">
            <a:avLst/>
          </a:prstGeom>
          <a:noFill/>
          <a:ln w="9525" cap="flat" cmpd="sng">
            <a:solidFill>
              <a:schemeClr val="dk2"/>
            </a:solidFill>
            <a:prstDash val="dash"/>
            <a:round/>
            <a:headEnd type="none" w="med" len="med"/>
            <a:tailEnd type="stealth" w="med" len="med"/>
          </a:ln>
        </p:spPr>
      </p:cxnSp>
      <p:cxnSp>
        <p:nvCxnSpPr>
          <p:cNvPr id="509" name="Google Shape;509;p33"/>
          <p:cNvCxnSpPr>
            <a:stCxn id="499" idx="1"/>
            <a:endCxn id="498" idx="3"/>
          </p:cNvCxnSpPr>
          <p:nvPr/>
        </p:nvCxnSpPr>
        <p:spPr>
          <a:xfrm rot="10800000">
            <a:off x="4896588" y="3746354"/>
            <a:ext cx="1729200" cy="537000"/>
          </a:xfrm>
          <a:prstGeom prst="curvedConnector3">
            <a:avLst>
              <a:gd name="adj1" fmla="val 50003"/>
            </a:avLst>
          </a:prstGeom>
          <a:noFill/>
          <a:ln w="9525" cap="flat" cmpd="sng">
            <a:solidFill>
              <a:schemeClr val="dk2"/>
            </a:solidFill>
            <a:prstDash val="dash"/>
            <a:round/>
            <a:headEnd type="none" w="med" len="med"/>
            <a:tailEnd type="stealth"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a:t>
            </a:r>
            <a:endParaRPr/>
          </a:p>
        </p:txBody>
      </p:sp>
      <p:pic>
        <p:nvPicPr>
          <p:cNvPr id="515" name="Google Shape;515;p34"/>
          <p:cNvPicPr preferRelativeResize="0"/>
          <p:nvPr/>
        </p:nvPicPr>
        <p:blipFill rotWithShape="1">
          <a:blip r:embed="rId3">
            <a:alphaModFix/>
          </a:blip>
          <a:srcRect l="33333"/>
          <a:stretch/>
        </p:blipFill>
        <p:spPr>
          <a:xfrm>
            <a:off x="4572000" y="0"/>
            <a:ext cx="4571999" cy="5143500"/>
          </a:xfrm>
          <a:prstGeom prst="rect">
            <a:avLst/>
          </a:prstGeom>
          <a:noFill/>
          <a:ln>
            <a:noFill/>
          </a:ln>
        </p:spPr>
      </p:pic>
      <p:sp>
        <p:nvSpPr>
          <p:cNvPr id="516" name="Google Shape;516;p34"/>
          <p:cNvSpPr txBox="1"/>
          <p:nvPr/>
        </p:nvSpPr>
        <p:spPr>
          <a:xfrm>
            <a:off x="3590300" y="4712275"/>
            <a:ext cx="122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oboto"/>
                <a:ea typeface="Roboto"/>
                <a:cs typeface="Roboto"/>
                <a:sym typeface="Roboto"/>
              </a:rPr>
              <a:t>Image Source:</a:t>
            </a:r>
            <a:endParaRPr sz="800">
              <a:latin typeface="Roboto"/>
              <a:ea typeface="Roboto"/>
              <a:cs typeface="Roboto"/>
              <a:sym typeface="Roboto"/>
            </a:endParaRPr>
          </a:p>
          <a:p>
            <a:pPr marL="0" lvl="0" indent="0" algn="l" rtl="0">
              <a:spcBef>
                <a:spcPts val="0"/>
              </a:spcBef>
              <a:spcAft>
                <a:spcPts val="0"/>
              </a:spcAft>
              <a:buNone/>
            </a:pPr>
            <a:r>
              <a:rPr lang="en" sz="800" u="sng">
                <a:solidFill>
                  <a:schemeClr val="hlink"/>
                </a:solidFill>
                <a:latin typeface="Roboto"/>
                <a:ea typeface="Roboto"/>
                <a:cs typeface="Roboto"/>
                <a:sym typeface="Roboto"/>
                <a:hlinkClick r:id="rId4"/>
              </a:rPr>
              <a:t>Tesis Master</a:t>
            </a:r>
            <a:endParaRPr sz="8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5"/>
          <p:cNvSpPr txBox="1">
            <a:spLocks noGrp="1"/>
          </p:cNvSpPr>
          <p:nvPr>
            <p:ph type="title"/>
          </p:nvPr>
        </p:nvSpPr>
        <p:spPr>
          <a:xfrm>
            <a:off x="457200" y="523300"/>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Conclusion</a:t>
            </a:r>
            <a:endParaRPr/>
          </a:p>
        </p:txBody>
      </p:sp>
      <p:sp>
        <p:nvSpPr>
          <p:cNvPr id="522" name="Google Shape;522;p35"/>
          <p:cNvSpPr txBox="1">
            <a:spLocks noGrp="1"/>
          </p:cNvSpPr>
          <p:nvPr>
            <p:ph type="body" idx="4294967295"/>
          </p:nvPr>
        </p:nvSpPr>
        <p:spPr>
          <a:xfrm>
            <a:off x="732000" y="1132650"/>
            <a:ext cx="7680000" cy="36951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Char char="➢"/>
            </a:pPr>
            <a:r>
              <a:rPr lang="en" sz="1500"/>
              <a:t>Advanced NLP techniques can create business opportunities and identify potential suicidal actions at workplaces.</a:t>
            </a:r>
            <a:endParaRPr sz="1500"/>
          </a:p>
          <a:p>
            <a:pPr marL="457200" lvl="0" indent="-323850" algn="l" rtl="0">
              <a:lnSpc>
                <a:spcPct val="150000"/>
              </a:lnSpc>
              <a:spcBef>
                <a:spcPts val="0"/>
              </a:spcBef>
              <a:spcAft>
                <a:spcPts val="0"/>
              </a:spcAft>
              <a:buSzPts val="1500"/>
              <a:buChar char="➢"/>
            </a:pPr>
            <a:r>
              <a:rPr lang="en" sz="1500"/>
              <a:t>Bert Model gives the highest classification accuracy of 97.4%, but it also has the longest runtime of 28 min 23 s. This could be implemented into businesses’ mental health program or a suicide detection product that can be widely used.</a:t>
            </a:r>
            <a:endParaRPr sz="1500"/>
          </a:p>
          <a:p>
            <a:pPr marL="457200" lvl="0" indent="-323850" algn="l" rtl="0">
              <a:lnSpc>
                <a:spcPct val="150000"/>
              </a:lnSpc>
              <a:spcBef>
                <a:spcPts val="0"/>
              </a:spcBef>
              <a:spcAft>
                <a:spcPts val="0"/>
              </a:spcAft>
              <a:buSzPts val="1500"/>
              <a:buChar char="➢"/>
            </a:pPr>
            <a:r>
              <a:rPr lang="en" sz="1500"/>
              <a:t>By looking at the result of model performance, we can promote help-seeking and reduce the incidence of suicide and suggest suicide-prevention campaigns.</a:t>
            </a:r>
            <a:endParaRPr sz="1500"/>
          </a:p>
          <a:p>
            <a:pPr marL="457200" lvl="0" indent="-323850" algn="l" rtl="0">
              <a:lnSpc>
                <a:spcPct val="150000"/>
              </a:lnSpc>
              <a:spcBef>
                <a:spcPts val="0"/>
              </a:spcBef>
              <a:spcAft>
                <a:spcPts val="0"/>
              </a:spcAft>
              <a:buSzPts val="1500"/>
              <a:buChar char="➢"/>
            </a:pPr>
            <a:r>
              <a:rPr lang="en" sz="1500"/>
              <a:t>Suicide prediction can result in significant potential cost savings as a result of fewer suicide deaths and reduced life years lost.</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46650" y="927475"/>
            <a:ext cx="260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Business Goals</a:t>
            </a:r>
            <a:endParaRPr/>
          </a:p>
        </p:txBody>
      </p:sp>
      <p:sp>
        <p:nvSpPr>
          <p:cNvPr id="157" name="Google Shape;157;p18"/>
          <p:cNvSpPr txBox="1">
            <a:spLocks noGrp="1"/>
          </p:cNvSpPr>
          <p:nvPr>
            <p:ph type="subTitle" idx="1"/>
          </p:nvPr>
        </p:nvSpPr>
        <p:spPr>
          <a:xfrm>
            <a:off x="299100" y="2484100"/>
            <a:ext cx="21003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Fira Sans Extra Condensed"/>
                <a:ea typeface="Fira Sans Extra Condensed"/>
                <a:cs typeface="Fira Sans Extra Condensed"/>
                <a:sym typeface="Fira Sans Extra Condensed"/>
              </a:rPr>
              <a:t>What business problems are we trying to solve, and what kind of solutions are we providing</a:t>
            </a:r>
            <a:endParaRPr sz="1500">
              <a:latin typeface="Fira Sans Extra Condensed"/>
              <a:ea typeface="Fira Sans Extra Condensed"/>
              <a:cs typeface="Fira Sans Extra Condensed"/>
              <a:sym typeface="Fira Sans Extra Condensed"/>
            </a:endParaRPr>
          </a:p>
        </p:txBody>
      </p:sp>
      <p:sp>
        <p:nvSpPr>
          <p:cNvPr id="158" name="Google Shape;158;p1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159" name="Google Shape;159;p18"/>
          <p:cNvPicPr preferRelativeResize="0"/>
          <p:nvPr/>
        </p:nvPicPr>
        <p:blipFill>
          <a:blip r:embed="rId3">
            <a:alphaModFix/>
          </a:blip>
          <a:stretch>
            <a:fillRect/>
          </a:stretch>
        </p:blipFill>
        <p:spPr>
          <a:xfrm>
            <a:off x="2472075" y="-125"/>
            <a:ext cx="6671926" cy="5143501"/>
          </a:xfrm>
          <a:prstGeom prst="rect">
            <a:avLst/>
          </a:prstGeom>
          <a:noFill/>
          <a:ln>
            <a:noFill/>
          </a:ln>
        </p:spPr>
      </p:pic>
      <p:sp>
        <p:nvSpPr>
          <p:cNvPr id="160" name="Google Shape;160;p18"/>
          <p:cNvSpPr txBox="1"/>
          <p:nvPr/>
        </p:nvSpPr>
        <p:spPr>
          <a:xfrm>
            <a:off x="1860700" y="4712400"/>
            <a:ext cx="122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oboto"/>
                <a:ea typeface="Roboto"/>
                <a:cs typeface="Roboto"/>
                <a:sym typeface="Roboto"/>
              </a:rPr>
              <a:t>Image Source:</a:t>
            </a:r>
            <a:endParaRPr sz="800">
              <a:latin typeface="Roboto"/>
              <a:ea typeface="Roboto"/>
              <a:cs typeface="Roboto"/>
              <a:sym typeface="Roboto"/>
            </a:endParaRPr>
          </a:p>
          <a:p>
            <a:pPr marL="0" lvl="0" indent="0" algn="l" rtl="0">
              <a:spcBef>
                <a:spcPts val="0"/>
              </a:spcBef>
              <a:spcAft>
                <a:spcPts val="0"/>
              </a:spcAft>
              <a:buNone/>
            </a:pPr>
            <a:r>
              <a:rPr lang="en" sz="800" u="sng">
                <a:solidFill>
                  <a:schemeClr val="hlink"/>
                </a:solidFill>
                <a:latin typeface="Roboto"/>
                <a:ea typeface="Roboto"/>
                <a:cs typeface="Roboto"/>
                <a:sym typeface="Roboto"/>
                <a:hlinkClick r:id="rId4"/>
              </a:rPr>
              <a:t>hazards magazine</a:t>
            </a:r>
            <a:endParaRPr sz="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6"/>
          <p:cNvSpPr txBox="1">
            <a:spLocks noGrp="1"/>
          </p:cNvSpPr>
          <p:nvPr>
            <p:ph type="title"/>
          </p:nvPr>
        </p:nvSpPr>
        <p:spPr>
          <a:xfrm>
            <a:off x="257475" y="1830600"/>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Future Improvement</a:t>
            </a:r>
            <a:endParaRPr/>
          </a:p>
        </p:txBody>
      </p:sp>
      <p:pic>
        <p:nvPicPr>
          <p:cNvPr id="528" name="Google Shape;528;p36"/>
          <p:cNvPicPr preferRelativeResize="0"/>
          <p:nvPr/>
        </p:nvPicPr>
        <p:blipFill rotWithShape="1">
          <a:blip r:embed="rId3">
            <a:alphaModFix/>
          </a:blip>
          <a:srcRect l="8983" r="40118"/>
          <a:stretch/>
        </p:blipFill>
        <p:spPr>
          <a:xfrm>
            <a:off x="4572000" y="0"/>
            <a:ext cx="4572001" cy="5143499"/>
          </a:xfrm>
          <a:prstGeom prst="rect">
            <a:avLst/>
          </a:prstGeom>
          <a:noFill/>
          <a:ln>
            <a:noFill/>
          </a:ln>
        </p:spPr>
      </p:pic>
      <p:sp>
        <p:nvSpPr>
          <p:cNvPr id="529" name="Google Shape;529;p36"/>
          <p:cNvSpPr txBox="1"/>
          <p:nvPr/>
        </p:nvSpPr>
        <p:spPr>
          <a:xfrm>
            <a:off x="3590300" y="4712275"/>
            <a:ext cx="122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oboto"/>
                <a:ea typeface="Roboto"/>
                <a:cs typeface="Roboto"/>
                <a:sym typeface="Roboto"/>
              </a:rPr>
              <a:t>Image Source:</a:t>
            </a:r>
            <a:endParaRPr sz="800">
              <a:latin typeface="Roboto"/>
              <a:ea typeface="Roboto"/>
              <a:cs typeface="Roboto"/>
              <a:sym typeface="Roboto"/>
            </a:endParaRPr>
          </a:p>
          <a:p>
            <a:pPr marL="0" lvl="0" indent="0" algn="l" rtl="0">
              <a:spcBef>
                <a:spcPts val="0"/>
              </a:spcBef>
              <a:spcAft>
                <a:spcPts val="0"/>
              </a:spcAft>
              <a:buNone/>
            </a:pPr>
            <a:r>
              <a:rPr lang="en" sz="800" u="sng">
                <a:solidFill>
                  <a:schemeClr val="hlink"/>
                </a:solidFill>
                <a:latin typeface="Roboto"/>
                <a:ea typeface="Roboto"/>
                <a:cs typeface="Roboto"/>
                <a:sym typeface="Roboto"/>
                <a:hlinkClick r:id="rId4"/>
              </a:rPr>
              <a:t>accounting web</a:t>
            </a:r>
            <a:endParaRPr sz="8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grpSp>
        <p:nvGrpSpPr>
          <p:cNvPr id="534" name="Google Shape;534;p37"/>
          <p:cNvGrpSpPr/>
          <p:nvPr/>
        </p:nvGrpSpPr>
        <p:grpSpPr>
          <a:xfrm>
            <a:off x="-4057650" y="1123345"/>
            <a:ext cx="7935300" cy="3755527"/>
            <a:chOff x="-4057650" y="1123400"/>
            <a:chExt cx="9029700" cy="3608655"/>
          </a:xfrm>
        </p:grpSpPr>
        <p:sp>
          <p:nvSpPr>
            <p:cNvPr id="535" name="Google Shape;535;p37"/>
            <p:cNvSpPr/>
            <p:nvPr/>
          </p:nvSpPr>
          <p:spPr>
            <a:xfrm>
              <a:off x="-4057650" y="1123400"/>
              <a:ext cx="9029700" cy="3605400"/>
            </a:xfrm>
            <a:prstGeom prst="ellipse">
              <a:avLst/>
            </a:prstGeom>
            <a:solidFill>
              <a:srgbClr val="E8B5BB">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3015574" y="2286233"/>
              <a:ext cx="7190700" cy="2442600"/>
            </a:xfrm>
            <a:prstGeom prst="ellipse">
              <a:avLst/>
            </a:prstGeom>
            <a:solidFill>
              <a:srgbClr val="C79DA9">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1810438" y="3500555"/>
              <a:ext cx="4984800" cy="1231500"/>
            </a:xfrm>
            <a:prstGeom prst="ellipse">
              <a:avLst/>
            </a:prstGeom>
            <a:solidFill>
              <a:srgbClr val="A6859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3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Improvement</a:t>
            </a:r>
            <a:endParaRPr/>
          </a:p>
        </p:txBody>
      </p:sp>
      <p:grpSp>
        <p:nvGrpSpPr>
          <p:cNvPr id="539" name="Google Shape;539;p37"/>
          <p:cNvGrpSpPr/>
          <p:nvPr/>
        </p:nvGrpSpPr>
        <p:grpSpPr>
          <a:xfrm>
            <a:off x="114900" y="1350978"/>
            <a:ext cx="8778000" cy="832200"/>
            <a:chOff x="114900" y="1462653"/>
            <a:chExt cx="8778000" cy="832200"/>
          </a:xfrm>
        </p:grpSpPr>
        <p:sp>
          <p:nvSpPr>
            <p:cNvPr id="540" name="Google Shape;540;p37"/>
            <p:cNvSpPr txBox="1"/>
            <p:nvPr/>
          </p:nvSpPr>
          <p:spPr>
            <a:xfrm>
              <a:off x="114900" y="1569825"/>
              <a:ext cx="1583700" cy="6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More </a:t>
              </a:r>
              <a:endParaRPr sz="1800" b="1">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Model </a:t>
              </a:r>
              <a:endParaRPr sz="1800" b="1">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Explorations</a:t>
              </a:r>
              <a:endParaRPr sz="1800" b="1">
                <a:solidFill>
                  <a:schemeClr val="dk1"/>
                </a:solidFill>
                <a:latin typeface="Fira Sans Extra Condensed"/>
                <a:ea typeface="Fira Sans Extra Condensed"/>
                <a:cs typeface="Fira Sans Extra Condensed"/>
                <a:sym typeface="Fira Sans Extra Condensed"/>
              </a:endParaRPr>
            </a:p>
          </p:txBody>
        </p:sp>
        <p:sp>
          <p:nvSpPr>
            <p:cNvPr id="541" name="Google Shape;541;p37"/>
            <p:cNvSpPr txBox="1"/>
            <p:nvPr/>
          </p:nvSpPr>
          <p:spPr>
            <a:xfrm>
              <a:off x="5215500" y="1462653"/>
              <a:ext cx="3677400" cy="8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For </a:t>
              </a:r>
              <a:r>
                <a:rPr lang="en" sz="1300" b="1">
                  <a:solidFill>
                    <a:schemeClr val="dk1"/>
                  </a:solidFill>
                  <a:latin typeface="Roboto"/>
                  <a:ea typeface="Roboto"/>
                  <a:cs typeface="Roboto"/>
                  <a:sym typeface="Roboto"/>
                </a:rPr>
                <a:t>efficiency</a:t>
              </a:r>
              <a:r>
                <a:rPr lang="en" sz="1300">
                  <a:solidFill>
                    <a:schemeClr val="dk1"/>
                  </a:solidFill>
                  <a:latin typeface="Roboto"/>
                  <a:ea typeface="Roboto"/>
                  <a:cs typeface="Roboto"/>
                  <a:sym typeface="Roboto"/>
                </a:rPr>
                <a:t>, we would like to try fasttext, DistilBert, FastBert and so on.</a:t>
              </a:r>
              <a:endParaRPr sz="1300">
                <a:solidFill>
                  <a:schemeClr val="dk1"/>
                </a:solidFill>
                <a:latin typeface="Roboto"/>
                <a:ea typeface="Roboto"/>
                <a:cs typeface="Roboto"/>
                <a:sym typeface="Roboto"/>
              </a:endParaRPr>
            </a:p>
            <a:p>
              <a:pPr marL="0" lvl="0" indent="0" algn="l" rtl="0">
                <a:spcBef>
                  <a:spcPts val="0"/>
                </a:spcBef>
                <a:spcAft>
                  <a:spcPts val="0"/>
                </a:spcAft>
                <a:buNone/>
              </a:pPr>
              <a:r>
                <a:rPr lang="en" sz="1300">
                  <a:solidFill>
                    <a:schemeClr val="dk1"/>
                  </a:solidFill>
                  <a:latin typeface="Roboto"/>
                  <a:ea typeface="Roboto"/>
                  <a:cs typeface="Roboto"/>
                  <a:sym typeface="Roboto"/>
                </a:rPr>
                <a:t>For </a:t>
              </a:r>
              <a:r>
                <a:rPr lang="en" sz="1300" b="1">
                  <a:solidFill>
                    <a:schemeClr val="dk1"/>
                  </a:solidFill>
                  <a:latin typeface="Roboto"/>
                  <a:ea typeface="Roboto"/>
                  <a:cs typeface="Roboto"/>
                  <a:sym typeface="Roboto"/>
                </a:rPr>
                <a:t>accuracy</a:t>
              </a:r>
              <a:r>
                <a:rPr lang="en" sz="1300">
                  <a:solidFill>
                    <a:schemeClr val="dk1"/>
                  </a:solidFill>
                  <a:latin typeface="Roboto"/>
                  <a:ea typeface="Roboto"/>
                  <a:cs typeface="Roboto"/>
                  <a:sym typeface="Roboto"/>
                </a:rPr>
                <a:t>, we would like to try more advanced models which are improved based on Bert such as RoBerta, DeBerta-V3.</a:t>
              </a:r>
              <a:endParaRPr sz="1300">
                <a:solidFill>
                  <a:schemeClr val="dk1"/>
                </a:solidFill>
                <a:latin typeface="Roboto"/>
                <a:ea typeface="Roboto"/>
                <a:cs typeface="Roboto"/>
                <a:sym typeface="Roboto"/>
              </a:endParaRPr>
            </a:p>
            <a:p>
              <a:pPr marL="0" lvl="0" indent="0" algn="l" rtl="0">
                <a:spcBef>
                  <a:spcPts val="0"/>
                </a:spcBef>
                <a:spcAft>
                  <a:spcPts val="0"/>
                </a:spcAft>
                <a:buNone/>
              </a:pPr>
              <a:r>
                <a:rPr lang="en" sz="1300">
                  <a:solidFill>
                    <a:schemeClr val="dk1"/>
                  </a:solidFill>
                  <a:latin typeface="Roboto"/>
                  <a:ea typeface="Roboto"/>
                  <a:cs typeface="Roboto"/>
                  <a:sym typeface="Roboto"/>
                </a:rPr>
                <a:t>Finally, we would like to find the balance (Trade-offs) between efficiency and accuracy.</a:t>
              </a:r>
              <a:endParaRPr sz="1300">
                <a:solidFill>
                  <a:schemeClr val="dk1"/>
                </a:solidFill>
                <a:latin typeface="Roboto"/>
                <a:ea typeface="Roboto"/>
                <a:cs typeface="Roboto"/>
                <a:sym typeface="Roboto"/>
              </a:endParaRPr>
            </a:p>
          </p:txBody>
        </p:sp>
        <p:sp>
          <p:nvSpPr>
            <p:cNvPr id="542" name="Google Shape;542;p37"/>
            <p:cNvSpPr/>
            <p:nvPr/>
          </p:nvSpPr>
          <p:spPr>
            <a:xfrm>
              <a:off x="4206288" y="1581214"/>
              <a:ext cx="595200" cy="59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1</a:t>
              </a:r>
              <a:endParaRPr sz="2000" b="1">
                <a:solidFill>
                  <a:schemeClr val="lt1"/>
                </a:solidFill>
                <a:latin typeface="Fira Sans Extra Condensed"/>
                <a:ea typeface="Fira Sans Extra Condensed"/>
                <a:cs typeface="Fira Sans Extra Condensed"/>
                <a:sym typeface="Fira Sans Extra Condensed"/>
              </a:endParaRPr>
            </a:p>
          </p:txBody>
        </p:sp>
      </p:grpSp>
      <p:grpSp>
        <p:nvGrpSpPr>
          <p:cNvPr id="543" name="Google Shape;543;p37"/>
          <p:cNvGrpSpPr/>
          <p:nvPr/>
        </p:nvGrpSpPr>
        <p:grpSpPr>
          <a:xfrm>
            <a:off x="114900" y="2803513"/>
            <a:ext cx="8778000" cy="629238"/>
            <a:chOff x="457200" y="2575363"/>
            <a:chExt cx="8778000" cy="629238"/>
          </a:xfrm>
        </p:grpSpPr>
        <p:sp>
          <p:nvSpPr>
            <p:cNvPr id="544" name="Google Shape;544;p37"/>
            <p:cNvSpPr txBox="1"/>
            <p:nvPr/>
          </p:nvSpPr>
          <p:spPr>
            <a:xfrm>
              <a:off x="457200" y="2586600"/>
              <a:ext cx="1583700" cy="6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Tune</a:t>
              </a:r>
              <a:endParaRPr sz="1800" b="1">
                <a:solidFill>
                  <a:schemeClr val="dk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Parameters</a:t>
              </a:r>
              <a:endParaRPr sz="1800" b="1">
                <a:solidFill>
                  <a:schemeClr val="dk1"/>
                </a:solidFill>
                <a:latin typeface="Fira Sans Extra Condensed"/>
                <a:ea typeface="Fira Sans Extra Condensed"/>
                <a:cs typeface="Fira Sans Extra Condensed"/>
                <a:sym typeface="Fira Sans Extra Condensed"/>
              </a:endParaRPr>
            </a:p>
          </p:txBody>
        </p:sp>
        <p:sp>
          <p:nvSpPr>
            <p:cNvPr id="545" name="Google Shape;545;p37"/>
            <p:cNvSpPr txBox="1"/>
            <p:nvPr/>
          </p:nvSpPr>
          <p:spPr>
            <a:xfrm>
              <a:off x="5557800" y="2668275"/>
              <a:ext cx="36774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We did not have enough time to tune parameters. Hence, we would like to tune parameters to control running time, limit overfitting, and improve accuracy in the future.</a:t>
              </a:r>
              <a:endParaRPr sz="1300">
                <a:solidFill>
                  <a:schemeClr val="dk1"/>
                </a:solidFill>
                <a:latin typeface="Roboto"/>
                <a:ea typeface="Roboto"/>
                <a:cs typeface="Roboto"/>
                <a:sym typeface="Roboto"/>
              </a:endParaRPr>
            </a:p>
          </p:txBody>
        </p:sp>
        <p:sp>
          <p:nvSpPr>
            <p:cNvPr id="546" name="Google Shape;546;p37"/>
            <p:cNvSpPr/>
            <p:nvPr/>
          </p:nvSpPr>
          <p:spPr>
            <a:xfrm>
              <a:off x="4548588" y="2575363"/>
              <a:ext cx="595200" cy="59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2</a:t>
              </a:r>
              <a:endParaRPr sz="2000" b="1">
                <a:solidFill>
                  <a:schemeClr val="lt1"/>
                </a:solidFill>
                <a:latin typeface="Fira Sans Extra Condensed"/>
                <a:ea typeface="Fira Sans Extra Condensed"/>
                <a:cs typeface="Fira Sans Extra Condensed"/>
                <a:sym typeface="Fira Sans Extra Condensed"/>
              </a:endParaRPr>
            </a:p>
          </p:txBody>
        </p:sp>
      </p:grpSp>
      <p:grpSp>
        <p:nvGrpSpPr>
          <p:cNvPr id="547" name="Google Shape;547;p37"/>
          <p:cNvGrpSpPr/>
          <p:nvPr/>
        </p:nvGrpSpPr>
        <p:grpSpPr>
          <a:xfrm>
            <a:off x="114900" y="3856464"/>
            <a:ext cx="8229600" cy="628361"/>
            <a:chOff x="457200" y="3593014"/>
            <a:chExt cx="8229600" cy="628361"/>
          </a:xfrm>
        </p:grpSpPr>
        <p:sp>
          <p:nvSpPr>
            <p:cNvPr id="548" name="Google Shape;548;p37"/>
            <p:cNvSpPr txBox="1"/>
            <p:nvPr/>
          </p:nvSpPr>
          <p:spPr>
            <a:xfrm>
              <a:off x="457200" y="3603375"/>
              <a:ext cx="1583700" cy="6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Automatic Pipelines</a:t>
              </a:r>
              <a:endParaRPr sz="1800" b="1">
                <a:solidFill>
                  <a:schemeClr val="dk1"/>
                </a:solidFill>
                <a:latin typeface="Fira Sans Extra Condensed"/>
                <a:ea typeface="Fira Sans Extra Condensed"/>
                <a:cs typeface="Fira Sans Extra Condensed"/>
                <a:sym typeface="Fira Sans Extra Condensed"/>
              </a:endParaRPr>
            </a:p>
          </p:txBody>
        </p:sp>
        <p:sp>
          <p:nvSpPr>
            <p:cNvPr id="549" name="Google Shape;549;p37"/>
            <p:cNvSpPr txBox="1"/>
            <p:nvPr/>
          </p:nvSpPr>
          <p:spPr>
            <a:xfrm>
              <a:off x="5557800" y="3695888"/>
              <a:ext cx="3129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Functionalize things, automate workflows and create pipelines to deal with streaming data.</a:t>
              </a:r>
              <a:endParaRPr>
                <a:solidFill>
                  <a:schemeClr val="dk1"/>
                </a:solidFill>
                <a:latin typeface="Roboto"/>
                <a:ea typeface="Roboto"/>
                <a:cs typeface="Roboto"/>
                <a:sym typeface="Roboto"/>
              </a:endParaRPr>
            </a:p>
          </p:txBody>
        </p:sp>
        <p:sp>
          <p:nvSpPr>
            <p:cNvPr id="550" name="Google Shape;550;p37"/>
            <p:cNvSpPr/>
            <p:nvPr/>
          </p:nvSpPr>
          <p:spPr>
            <a:xfrm>
              <a:off x="4548588" y="3593014"/>
              <a:ext cx="595200" cy="59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3</a:t>
              </a:r>
              <a:endParaRPr sz="2000" b="1">
                <a:solidFill>
                  <a:schemeClr val="lt1"/>
                </a:solidFill>
                <a:latin typeface="Fira Sans Extra Condensed"/>
                <a:ea typeface="Fira Sans Extra Condensed"/>
                <a:cs typeface="Fira Sans Extra Condensed"/>
                <a:sym typeface="Fira Sans Extra Condensed"/>
              </a:endParaRPr>
            </a:p>
          </p:txBody>
        </p:sp>
      </p:grpSp>
      <p:cxnSp>
        <p:nvCxnSpPr>
          <p:cNvPr id="551" name="Google Shape;551;p37"/>
          <p:cNvCxnSpPr>
            <a:stCxn id="540" idx="3"/>
            <a:endCxn id="542" idx="2"/>
          </p:cNvCxnSpPr>
          <p:nvPr/>
        </p:nvCxnSpPr>
        <p:spPr>
          <a:xfrm>
            <a:off x="1698600" y="1767150"/>
            <a:ext cx="2507700" cy="0"/>
          </a:xfrm>
          <a:prstGeom prst="straightConnector1">
            <a:avLst/>
          </a:prstGeom>
          <a:noFill/>
          <a:ln w="9525" cap="flat" cmpd="sng">
            <a:solidFill>
              <a:schemeClr val="dk2"/>
            </a:solidFill>
            <a:prstDash val="solid"/>
            <a:round/>
            <a:headEnd type="oval" w="med" len="med"/>
            <a:tailEnd type="none" w="med" len="med"/>
          </a:ln>
        </p:spPr>
      </p:cxnSp>
      <p:cxnSp>
        <p:nvCxnSpPr>
          <p:cNvPr id="552" name="Google Shape;552;p37"/>
          <p:cNvCxnSpPr>
            <a:stCxn id="542" idx="6"/>
            <a:endCxn id="541" idx="1"/>
          </p:cNvCxnSpPr>
          <p:nvPr/>
        </p:nvCxnSpPr>
        <p:spPr>
          <a:xfrm>
            <a:off x="4801488" y="1767139"/>
            <a:ext cx="414000" cy="0"/>
          </a:xfrm>
          <a:prstGeom prst="straightConnector1">
            <a:avLst/>
          </a:prstGeom>
          <a:noFill/>
          <a:ln w="9525" cap="flat" cmpd="sng">
            <a:solidFill>
              <a:schemeClr val="dk2"/>
            </a:solidFill>
            <a:prstDash val="solid"/>
            <a:round/>
            <a:headEnd type="none" w="med" len="med"/>
            <a:tailEnd type="oval" w="med" len="med"/>
          </a:ln>
        </p:spPr>
      </p:cxnSp>
      <p:cxnSp>
        <p:nvCxnSpPr>
          <p:cNvPr id="553" name="Google Shape;553;p37"/>
          <p:cNvCxnSpPr>
            <a:stCxn id="544" idx="3"/>
            <a:endCxn id="546" idx="2"/>
          </p:cNvCxnSpPr>
          <p:nvPr/>
        </p:nvCxnSpPr>
        <p:spPr>
          <a:xfrm rot="10800000" flipH="1">
            <a:off x="1698600" y="3101250"/>
            <a:ext cx="2507700" cy="22500"/>
          </a:xfrm>
          <a:prstGeom prst="straightConnector1">
            <a:avLst/>
          </a:prstGeom>
          <a:noFill/>
          <a:ln w="9525" cap="flat" cmpd="sng">
            <a:solidFill>
              <a:schemeClr val="dk2"/>
            </a:solidFill>
            <a:prstDash val="solid"/>
            <a:round/>
            <a:headEnd type="oval" w="med" len="med"/>
            <a:tailEnd type="none" w="med" len="med"/>
          </a:ln>
        </p:spPr>
      </p:cxnSp>
      <p:cxnSp>
        <p:nvCxnSpPr>
          <p:cNvPr id="554" name="Google Shape;554;p37"/>
          <p:cNvCxnSpPr>
            <a:stCxn id="548" idx="3"/>
            <a:endCxn id="550" idx="2"/>
          </p:cNvCxnSpPr>
          <p:nvPr/>
        </p:nvCxnSpPr>
        <p:spPr>
          <a:xfrm rot="10800000" flipH="1">
            <a:off x="1698600" y="4153925"/>
            <a:ext cx="2507700" cy="21900"/>
          </a:xfrm>
          <a:prstGeom prst="straightConnector1">
            <a:avLst/>
          </a:prstGeom>
          <a:noFill/>
          <a:ln w="9525" cap="flat" cmpd="sng">
            <a:solidFill>
              <a:schemeClr val="dk2"/>
            </a:solidFill>
            <a:prstDash val="solid"/>
            <a:round/>
            <a:headEnd type="oval" w="med" len="med"/>
            <a:tailEnd type="none" w="med" len="med"/>
          </a:ln>
        </p:spPr>
      </p:cxnSp>
      <p:cxnSp>
        <p:nvCxnSpPr>
          <p:cNvPr id="555" name="Google Shape;555;p37"/>
          <p:cNvCxnSpPr>
            <a:stCxn id="546" idx="6"/>
            <a:endCxn id="545" idx="1"/>
          </p:cNvCxnSpPr>
          <p:nvPr/>
        </p:nvCxnSpPr>
        <p:spPr>
          <a:xfrm rot="10800000" flipH="1">
            <a:off x="4801488" y="3098113"/>
            <a:ext cx="414000" cy="3000"/>
          </a:xfrm>
          <a:prstGeom prst="straightConnector1">
            <a:avLst/>
          </a:prstGeom>
          <a:noFill/>
          <a:ln w="9525" cap="flat" cmpd="sng">
            <a:solidFill>
              <a:schemeClr val="dk2"/>
            </a:solidFill>
            <a:prstDash val="solid"/>
            <a:round/>
            <a:headEnd type="none" w="med" len="med"/>
            <a:tailEnd type="oval" w="med" len="med"/>
          </a:ln>
        </p:spPr>
      </p:cxnSp>
      <p:cxnSp>
        <p:nvCxnSpPr>
          <p:cNvPr id="556" name="Google Shape;556;p37"/>
          <p:cNvCxnSpPr>
            <a:stCxn id="550" idx="6"/>
            <a:endCxn id="549" idx="1"/>
          </p:cNvCxnSpPr>
          <p:nvPr/>
        </p:nvCxnSpPr>
        <p:spPr>
          <a:xfrm>
            <a:off x="4801488" y="4154064"/>
            <a:ext cx="414000" cy="450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Reference</a:t>
            </a:r>
            <a:endParaRPr/>
          </a:p>
        </p:txBody>
      </p:sp>
      <p:sp>
        <p:nvSpPr>
          <p:cNvPr id="562" name="Google Shape;562;p38"/>
          <p:cNvSpPr txBox="1">
            <a:spLocks noGrp="1"/>
          </p:cNvSpPr>
          <p:nvPr>
            <p:ph type="body" idx="4294967295"/>
          </p:nvPr>
        </p:nvSpPr>
        <p:spPr>
          <a:xfrm>
            <a:off x="732000" y="1020825"/>
            <a:ext cx="7680000" cy="3695100"/>
          </a:xfrm>
          <a:prstGeom prst="rect">
            <a:avLst/>
          </a:prstGeom>
        </p:spPr>
        <p:txBody>
          <a:bodyPr spcFirstLastPara="1" wrap="square" lIns="91425" tIns="91425" rIns="91425" bIns="91425" anchor="t" anchorCtr="0">
            <a:normAutofit/>
          </a:bodyPr>
          <a:lstStyle/>
          <a:p>
            <a:pPr marL="0" lvl="0" indent="0" algn="l" rtl="0">
              <a:lnSpc>
                <a:spcPct val="200000"/>
              </a:lnSpc>
              <a:spcBef>
                <a:spcPts val="0"/>
              </a:spcBef>
              <a:spcAft>
                <a:spcPts val="0"/>
              </a:spcAft>
              <a:buClr>
                <a:schemeClr val="dk1"/>
              </a:buClr>
              <a:buSzPts val="1100"/>
              <a:buFont typeface="Arial"/>
              <a:buNone/>
            </a:pPr>
            <a:r>
              <a:rPr lang="en" sz="1300" u="sng">
                <a:solidFill>
                  <a:srgbClr val="2200CC"/>
                </a:solidFill>
                <a:latin typeface="Arial"/>
                <a:ea typeface="Arial"/>
                <a:cs typeface="Arial"/>
                <a:sym typeface="Arial"/>
                <a:hlinkClick r:id="rId3">
                  <a:extLst>
                    <a:ext uri="{A12FA001-AC4F-418D-AE19-62706E023703}">
                      <ahyp:hlinkClr xmlns:ahyp="http://schemas.microsoft.com/office/drawing/2018/hyperlinkcolor" val="tx"/>
                    </a:ext>
                  </a:extLst>
                </a:hlinkClick>
              </a:rPr>
              <a:t>https://analyticsindiamag.com/7-types-classification-algorithms/</a:t>
            </a:r>
            <a:endParaRPr sz="1300">
              <a:solidFill>
                <a:srgbClr val="2200CC"/>
              </a:solidFill>
              <a:latin typeface="Arial"/>
              <a:ea typeface="Arial"/>
              <a:cs typeface="Arial"/>
              <a:sym typeface="Arial"/>
            </a:endParaRPr>
          </a:p>
          <a:p>
            <a:pPr marL="0" lvl="0" indent="0" algn="l" rtl="0">
              <a:lnSpc>
                <a:spcPct val="200000"/>
              </a:lnSpc>
              <a:spcBef>
                <a:spcPts val="0"/>
              </a:spcBef>
              <a:spcAft>
                <a:spcPts val="0"/>
              </a:spcAft>
              <a:buClr>
                <a:schemeClr val="dk1"/>
              </a:buClr>
              <a:buSzPts val="1100"/>
              <a:buFont typeface="Arial"/>
              <a:buNone/>
            </a:pPr>
            <a:r>
              <a:rPr lang="en" sz="1300" u="sng">
                <a:solidFill>
                  <a:srgbClr val="2200CC"/>
                </a:solidFill>
                <a:latin typeface="Arial"/>
                <a:ea typeface="Arial"/>
                <a:cs typeface="Arial"/>
                <a:sym typeface="Arial"/>
                <a:hlinkClick r:id="rId4">
                  <a:extLst>
                    <a:ext uri="{A12FA001-AC4F-418D-AE19-62706E023703}">
                      <ahyp:hlinkClr xmlns:ahyp="http://schemas.microsoft.com/office/drawing/2018/hyperlinkcolor" val="tx"/>
                    </a:ext>
                  </a:extLst>
                </a:hlinkClick>
              </a:rPr>
              <a:t>https://towardsdatascience.com/lightgbm-vs-xgboost-which-algorithm-win-the-race-1ff7dd4917d</a:t>
            </a:r>
            <a:endParaRPr sz="1300">
              <a:solidFill>
                <a:srgbClr val="2200CC"/>
              </a:solidFill>
              <a:latin typeface="Arial"/>
              <a:ea typeface="Arial"/>
              <a:cs typeface="Arial"/>
              <a:sym typeface="Arial"/>
            </a:endParaRPr>
          </a:p>
          <a:p>
            <a:pPr marL="0" lvl="0" indent="0" algn="l" rtl="0">
              <a:lnSpc>
                <a:spcPct val="200000"/>
              </a:lnSpc>
              <a:spcBef>
                <a:spcPts val="0"/>
              </a:spcBef>
              <a:spcAft>
                <a:spcPts val="0"/>
              </a:spcAft>
              <a:buClr>
                <a:schemeClr val="dk1"/>
              </a:buClr>
              <a:buSzPts val="1100"/>
              <a:buFont typeface="Arial"/>
              <a:buNone/>
            </a:pPr>
            <a:r>
              <a:rPr lang="en" sz="1300" u="sng">
                <a:solidFill>
                  <a:srgbClr val="2200CC"/>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https://www.nvidia.com/en-us/glossary/data-science/xgboost/</a:t>
            </a:r>
            <a:endParaRPr sz="1300">
              <a:solidFill>
                <a:srgbClr val="2200CC"/>
              </a:solidFill>
              <a:latin typeface="Arial"/>
              <a:ea typeface="Arial"/>
              <a:cs typeface="Arial"/>
              <a:sym typeface="Arial"/>
            </a:endParaRPr>
          </a:p>
          <a:p>
            <a:pPr marL="0" lvl="0" indent="0" algn="l" rtl="0">
              <a:lnSpc>
                <a:spcPct val="200000"/>
              </a:lnSpc>
              <a:spcBef>
                <a:spcPts val="0"/>
              </a:spcBef>
              <a:spcAft>
                <a:spcPts val="0"/>
              </a:spcAft>
              <a:buNone/>
            </a:pPr>
            <a:r>
              <a:rPr lang="en" sz="1300" u="sng">
                <a:solidFill>
                  <a:srgbClr val="2200CC"/>
                </a:solidFill>
                <a:latin typeface="Arial"/>
                <a:ea typeface="Arial"/>
                <a:cs typeface="Arial"/>
                <a:sym typeface="Arial"/>
                <a:hlinkClick r:id="rId6">
                  <a:extLst>
                    <a:ext uri="{A12FA001-AC4F-418D-AE19-62706E023703}">
                      <ahyp:hlinkClr xmlns:ahyp="http://schemas.microsoft.com/office/drawing/2018/hyperlinkcolor" val="tx"/>
                    </a:ext>
                  </a:extLst>
                </a:hlinkClick>
              </a:rPr>
              <a:t>https://en.wikipedia.org/wiki/Catboost</a:t>
            </a:r>
            <a:endParaRPr sz="1700">
              <a:solidFill>
                <a:srgbClr val="2200CC"/>
              </a:solidFill>
            </a:endParaRPr>
          </a:p>
          <a:p>
            <a:pPr marL="0" lvl="0" indent="0" algn="l" rtl="0">
              <a:lnSpc>
                <a:spcPct val="200000"/>
              </a:lnSpc>
              <a:spcBef>
                <a:spcPts val="0"/>
              </a:spcBef>
              <a:spcAft>
                <a:spcPts val="0"/>
              </a:spcAft>
              <a:buNone/>
            </a:pPr>
            <a:r>
              <a:rPr lang="en" sz="1300" u="sng">
                <a:solidFill>
                  <a:srgbClr val="2200CC"/>
                </a:solidFill>
                <a:latin typeface="Arial"/>
                <a:ea typeface="Arial"/>
                <a:cs typeface="Arial"/>
                <a:sym typeface="Arial"/>
                <a:hlinkClick r:id="rId7">
                  <a:extLst>
                    <a:ext uri="{A12FA001-AC4F-418D-AE19-62706E023703}">
                      <ahyp:hlinkClr xmlns:ahyp="http://schemas.microsoft.com/office/drawing/2018/hyperlinkcolor" val="tx"/>
                    </a:ext>
                  </a:extLst>
                </a:hlinkClick>
              </a:rPr>
              <a:t>https://healthitanalytics.com/news/suicide-risk-prediction-models-prove-cost-effective-in-healthcare</a:t>
            </a:r>
            <a:endParaRPr sz="1300">
              <a:solidFill>
                <a:srgbClr val="2200CC"/>
              </a:solidFill>
              <a:latin typeface="Arial"/>
              <a:ea typeface="Arial"/>
              <a:cs typeface="Arial"/>
              <a:sym typeface="Arial"/>
            </a:endParaRPr>
          </a:p>
          <a:p>
            <a:pPr marL="0" lvl="0" indent="0" algn="l" rtl="0">
              <a:lnSpc>
                <a:spcPct val="200000"/>
              </a:lnSpc>
              <a:spcBef>
                <a:spcPts val="0"/>
              </a:spcBef>
              <a:spcAft>
                <a:spcPts val="0"/>
              </a:spcAft>
              <a:buNone/>
            </a:pPr>
            <a:r>
              <a:rPr lang="en" sz="1300" u="sng">
                <a:solidFill>
                  <a:srgbClr val="2200CC"/>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https://www.rand.org/pubs/periodicals/health-quarterly/issues/v5/n2/09.html</a:t>
            </a:r>
            <a:endParaRPr sz="1300">
              <a:solidFill>
                <a:srgbClr val="2200CC"/>
              </a:solidFill>
              <a:latin typeface="Arial"/>
              <a:ea typeface="Arial"/>
              <a:cs typeface="Arial"/>
              <a:sym typeface="Arial"/>
            </a:endParaRPr>
          </a:p>
          <a:p>
            <a:pPr marL="0" lvl="0" indent="0" algn="l" rtl="0">
              <a:lnSpc>
                <a:spcPct val="200000"/>
              </a:lnSpc>
              <a:spcBef>
                <a:spcPts val="0"/>
              </a:spcBef>
              <a:spcAft>
                <a:spcPts val="0"/>
              </a:spcAft>
              <a:buNone/>
            </a:pPr>
            <a:endParaRPr sz="1300">
              <a:latin typeface="Arial"/>
              <a:ea typeface="Arial"/>
              <a:cs typeface="Arial"/>
              <a:sym typeface="Arial"/>
            </a:endParaRPr>
          </a:p>
          <a:p>
            <a:pPr marL="0" lvl="0" indent="0" algn="l" rtl="0">
              <a:lnSpc>
                <a:spcPct val="200000"/>
              </a:lnSpc>
              <a:spcBef>
                <a:spcPts val="0"/>
              </a:spcBef>
              <a:spcAft>
                <a:spcPts val="0"/>
              </a:spcAft>
              <a:buClr>
                <a:schemeClr val="dk1"/>
              </a:buClr>
              <a:buSzPts val="1100"/>
              <a:buFont typeface="Arial"/>
              <a:buNone/>
            </a:pP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Problems &amp; Solutions</a:t>
            </a:r>
            <a:endParaRPr/>
          </a:p>
        </p:txBody>
      </p:sp>
      <p:sp>
        <p:nvSpPr>
          <p:cNvPr id="166" name="Google Shape;166;p19"/>
          <p:cNvSpPr txBox="1"/>
          <p:nvPr/>
        </p:nvSpPr>
        <p:spPr>
          <a:xfrm>
            <a:off x="2322000" y="4174825"/>
            <a:ext cx="4320000" cy="75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Fira Sans Extra Condensed"/>
                <a:ea typeface="Fira Sans Extra Condensed"/>
                <a:cs typeface="Fira Sans Extra Condensed"/>
                <a:sym typeface="Fira Sans Extra Condensed"/>
              </a:rPr>
              <a:t>Suicides cases raise at work between 2018 and 2020, according to a report by the Bureau of Labor Statistics. Suicides occur most often among people in their working years of 24 to 64 years old. </a:t>
            </a:r>
            <a:endParaRPr sz="1200">
              <a:solidFill>
                <a:schemeClr val="lt1"/>
              </a:solidFill>
              <a:latin typeface="Fira Sans Extra Condensed"/>
              <a:ea typeface="Fira Sans Extra Condensed"/>
              <a:cs typeface="Fira Sans Extra Condensed"/>
              <a:sym typeface="Fira Sans Extra Condensed"/>
            </a:endParaRPr>
          </a:p>
        </p:txBody>
      </p:sp>
      <p:cxnSp>
        <p:nvCxnSpPr>
          <p:cNvPr id="167" name="Google Shape;167;p19"/>
          <p:cNvCxnSpPr>
            <a:stCxn id="166" idx="1"/>
            <a:endCxn id="168" idx="2"/>
          </p:cNvCxnSpPr>
          <p:nvPr/>
        </p:nvCxnSpPr>
        <p:spPr>
          <a:xfrm rot="10800000">
            <a:off x="2255700" y="4054225"/>
            <a:ext cx="66300" cy="498900"/>
          </a:xfrm>
          <a:prstGeom prst="bentConnector2">
            <a:avLst/>
          </a:prstGeom>
          <a:noFill/>
          <a:ln w="9525" cap="flat" cmpd="sng">
            <a:solidFill>
              <a:schemeClr val="dk2"/>
            </a:solidFill>
            <a:prstDash val="solid"/>
            <a:round/>
            <a:headEnd type="none" w="med" len="med"/>
            <a:tailEnd type="none" w="med" len="med"/>
          </a:ln>
        </p:spPr>
      </p:cxnSp>
      <p:cxnSp>
        <p:nvCxnSpPr>
          <p:cNvPr id="169" name="Google Shape;169;p19"/>
          <p:cNvCxnSpPr>
            <a:stCxn id="166" idx="3"/>
            <a:endCxn id="170" idx="2"/>
          </p:cNvCxnSpPr>
          <p:nvPr/>
        </p:nvCxnSpPr>
        <p:spPr>
          <a:xfrm rot="10800000" flipH="1">
            <a:off x="6642000" y="4062925"/>
            <a:ext cx="87600" cy="490200"/>
          </a:xfrm>
          <a:prstGeom prst="bentConnector2">
            <a:avLst/>
          </a:prstGeom>
          <a:noFill/>
          <a:ln w="9525" cap="flat" cmpd="sng">
            <a:solidFill>
              <a:schemeClr val="dk2"/>
            </a:solidFill>
            <a:prstDash val="solid"/>
            <a:round/>
            <a:headEnd type="none" w="med" len="med"/>
            <a:tailEnd type="none" w="med" len="med"/>
          </a:ln>
        </p:spPr>
      </p:cxnSp>
      <p:sp>
        <p:nvSpPr>
          <p:cNvPr id="168" name="Google Shape;168;p19"/>
          <p:cNvSpPr txBox="1"/>
          <p:nvPr/>
        </p:nvSpPr>
        <p:spPr>
          <a:xfrm>
            <a:off x="391050" y="1067425"/>
            <a:ext cx="3729300" cy="2986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Business Problem: </a:t>
            </a:r>
            <a:endParaRPr b="1">
              <a:solidFill>
                <a:schemeClr val="lt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solidFill>
                  <a:schemeClr val="lt1"/>
                </a:solidFill>
                <a:latin typeface="Fira Sans Extra Condensed"/>
                <a:ea typeface="Fira Sans Extra Condensed"/>
                <a:cs typeface="Fira Sans Extra Condensed"/>
                <a:sym typeface="Fira Sans Extra Condensed"/>
              </a:rPr>
              <a:t>When employees attempt suicide, they cost companies money in the following ways: </a:t>
            </a:r>
            <a:endParaRPr>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solidFill>
                  <a:schemeClr val="lt1"/>
                </a:solidFill>
                <a:latin typeface="Fira Sans Extra Condensed"/>
                <a:ea typeface="Fira Sans Extra Condensed"/>
                <a:cs typeface="Fira Sans Extra Condensed"/>
                <a:sym typeface="Fira Sans Extra Condensed"/>
              </a:rPr>
              <a:t>1. Medical Costs (Hospitalization) and/or Compensation(Death) </a:t>
            </a:r>
            <a:endParaRPr>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solidFill>
                  <a:schemeClr val="lt1"/>
                </a:solidFill>
                <a:latin typeface="Fira Sans Extra Condensed"/>
                <a:ea typeface="Fira Sans Extra Condensed"/>
                <a:cs typeface="Fira Sans Extra Condensed"/>
                <a:sym typeface="Fira Sans Extra Condensed"/>
              </a:rPr>
              <a:t>2. Post-traumatic Stress Syndrome Training for other employees</a:t>
            </a:r>
            <a:endParaRPr>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solidFill>
                  <a:schemeClr val="lt1"/>
                </a:solidFill>
                <a:latin typeface="Fira Sans Extra Condensed"/>
                <a:ea typeface="Fira Sans Extra Condensed"/>
                <a:cs typeface="Fira Sans Extra Condensed"/>
                <a:sym typeface="Fira Sans Extra Condensed"/>
              </a:rPr>
              <a:t>3. Hurt Brand Images (Potential loss of existing employees, talents who could be onboard or customers) </a:t>
            </a:r>
            <a:endParaRPr>
              <a:solidFill>
                <a:schemeClr val="lt1"/>
              </a:solidFill>
              <a:latin typeface="Fira Sans Extra Condensed"/>
              <a:ea typeface="Fira Sans Extra Condensed"/>
              <a:cs typeface="Fira Sans Extra Condensed"/>
              <a:sym typeface="Fira Sans Extra Condensed"/>
            </a:endParaRPr>
          </a:p>
        </p:txBody>
      </p:sp>
      <p:sp>
        <p:nvSpPr>
          <p:cNvPr id="170" name="Google Shape;170;p19"/>
          <p:cNvSpPr txBox="1"/>
          <p:nvPr/>
        </p:nvSpPr>
        <p:spPr>
          <a:xfrm>
            <a:off x="4771800" y="1076200"/>
            <a:ext cx="3915300" cy="2986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Business Solution: </a:t>
            </a:r>
            <a:endParaRPr b="1">
              <a:solidFill>
                <a:schemeClr val="lt1"/>
              </a:solidFill>
              <a:latin typeface="Fira Sans Extra Condensed"/>
              <a:ea typeface="Fira Sans Extra Condensed"/>
              <a:cs typeface="Fira Sans Extra Condensed"/>
              <a:sym typeface="Fira Sans Extra Condensed"/>
            </a:endParaRPr>
          </a:p>
          <a:p>
            <a:pPr marL="0" lvl="0" indent="0" algn="ctr" rtl="0">
              <a:spcBef>
                <a:spcPts val="0"/>
              </a:spcBef>
              <a:spcAft>
                <a:spcPts val="0"/>
              </a:spcAft>
              <a:buNone/>
            </a:pPr>
            <a:endParaRPr sz="1300">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solidFill>
                  <a:schemeClr val="lt1"/>
                </a:solidFill>
                <a:latin typeface="Fira Sans Extra Condensed"/>
                <a:ea typeface="Fira Sans Extra Condensed"/>
                <a:cs typeface="Fira Sans Extra Condensed"/>
                <a:sym typeface="Fira Sans Extra Condensed"/>
              </a:rPr>
              <a:t>We want to save companies costs and improve employees' productivity, leading to increased profits. </a:t>
            </a:r>
            <a:endParaRPr>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solidFill>
                  <a:schemeClr val="lt1"/>
                </a:solidFill>
                <a:latin typeface="Fira Sans Extra Condensed"/>
                <a:ea typeface="Fira Sans Extra Condensed"/>
                <a:cs typeface="Fira Sans Extra Condensed"/>
                <a:sym typeface="Fira Sans Extra Condensed"/>
              </a:rPr>
              <a:t>We build a suicide prediction tool that predicts employees' intentions to suicide pre-emptively based on text data. Text classification identifies whether or not a person would commit suicide. Topic modeling identifies workers' flag behaviors or emotions related to mental health concerns, and companies can implement interventions to ensure corporate efficiency.</a:t>
            </a:r>
            <a:endParaRPr>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5" name="Google Shape;175;p20"/>
          <p:cNvGraphicFramePr/>
          <p:nvPr/>
        </p:nvGraphicFramePr>
        <p:xfrm>
          <a:off x="457200" y="223488"/>
          <a:ext cx="3000000" cy="3000000"/>
        </p:xfrm>
        <a:graphic>
          <a:graphicData uri="http://schemas.openxmlformats.org/drawingml/2006/table">
            <a:tbl>
              <a:tblPr>
                <a:noFill/>
                <a:tableStyleId>{4314C276-3268-4E38-A6E1-AA135CFC0C23}</a:tableStyleId>
              </a:tblPr>
              <a:tblGrid>
                <a:gridCol w="3593250">
                  <a:extLst>
                    <a:ext uri="{9D8B030D-6E8A-4147-A177-3AD203B41FA5}">
                      <a16:colId xmlns:a16="http://schemas.microsoft.com/office/drawing/2014/main" val="20000"/>
                    </a:ext>
                  </a:extLst>
                </a:gridCol>
                <a:gridCol w="4636350">
                  <a:extLst>
                    <a:ext uri="{9D8B030D-6E8A-4147-A177-3AD203B41FA5}">
                      <a16:colId xmlns:a16="http://schemas.microsoft.com/office/drawing/2014/main" val="20001"/>
                    </a:ext>
                  </a:extLst>
                </a:gridCol>
              </a:tblGrid>
              <a:tr h="559250">
                <a:tc gridSpan="2">
                  <a:txBody>
                    <a:bodyPr/>
                    <a:lstStyle/>
                    <a:p>
                      <a:pPr marL="0" lvl="0" indent="0" algn="ctr"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Our Data </a:t>
                      </a:r>
                      <a:endParaRPr sz="21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hMerge="1">
                  <a:txBody>
                    <a:bodyPr/>
                    <a:lstStyle/>
                    <a:p>
                      <a:endParaRPr lang="en-CN"/>
                    </a:p>
                  </a:txBody>
                  <a:tcPr/>
                </a:tc>
                <a:extLst>
                  <a:ext uri="{0D108BD9-81ED-4DB2-BD59-A6C34878D82A}">
                    <a16:rowId xmlns:a16="http://schemas.microsoft.com/office/drawing/2014/main" val="10000"/>
                  </a:ext>
                </a:extLst>
              </a:tr>
              <a:tr h="167637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Source</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37650"/>
                      </a:srgbClr>
                    </a:solidFill>
                  </a:tcPr>
                </a:tc>
                <a:tc>
                  <a:txBody>
                    <a:bodyPr/>
                    <a:lstStyle/>
                    <a:p>
                      <a:pPr marL="0" lvl="0" indent="0" algn="l"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The dataset is a collection of posts from "SuicideWatch" and "depression" subreddits of the Reddit platform. The posts are collected using Pushshift API. All posts that were made to "SuicideWatch" from Dec 16, 2008(creation) till Jan 2, 2021, were collected while "depression" posts were collected from Jan 1, 2009, to Jan 2, 2021.</a:t>
                      </a:r>
                      <a:endParaRPr>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12549"/>
                      </a:srgbClr>
                    </a:solidFill>
                  </a:tcPr>
                </a:tc>
                <a:extLst>
                  <a:ext uri="{0D108BD9-81ED-4DB2-BD59-A6C34878D82A}">
                    <a16:rowId xmlns:a16="http://schemas.microsoft.com/office/drawing/2014/main" val="10001"/>
                  </a:ext>
                </a:extLst>
              </a:tr>
              <a:tr h="9369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Features</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50199"/>
                      </a:srgbClr>
                    </a:solidFill>
                  </a:tcPr>
                </a:tc>
                <a:tc>
                  <a:txBody>
                    <a:bodyPr/>
                    <a:lstStyle/>
                    <a:p>
                      <a:pPr marL="0" lvl="0" indent="0" algn="l" rtl="0">
                        <a:spcBef>
                          <a:spcPts val="0"/>
                        </a:spcBef>
                        <a:spcAft>
                          <a:spcPts val="0"/>
                        </a:spcAft>
                        <a:buNone/>
                      </a:pPr>
                      <a:endParaRPr>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The dataset displays a</a:t>
                      </a:r>
                      <a:endParaRPr>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text column and a </a:t>
                      </a:r>
                      <a:endParaRPr>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class column</a:t>
                      </a:r>
                      <a:endParaRPr>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(suicide, non-suicide) </a:t>
                      </a:r>
                      <a:endParaRPr>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25099"/>
                      </a:srgbClr>
                    </a:solidFill>
                  </a:tcPr>
                </a:tc>
                <a:extLst>
                  <a:ext uri="{0D108BD9-81ED-4DB2-BD59-A6C34878D82A}">
                    <a16:rowId xmlns:a16="http://schemas.microsoft.com/office/drawing/2014/main" val="10002"/>
                  </a:ext>
                </a:extLst>
              </a:tr>
              <a:tr h="936925">
                <a:tc>
                  <a:txBody>
                    <a:bodyPr/>
                    <a:lstStyle/>
                    <a:p>
                      <a:pPr marL="0" lvl="0" indent="0" algn="ct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Number of Observations</a:t>
                      </a:r>
                      <a:endParaRPr sz="1800" b="1">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37650"/>
                      </a:srgbClr>
                    </a:solidFill>
                  </a:tcPr>
                </a:tc>
                <a:tc>
                  <a:txBody>
                    <a:bodyPr/>
                    <a:lstStyle/>
                    <a:p>
                      <a:pPr marL="0" lvl="0" indent="0" algn="l" rtl="0">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232,074</a:t>
                      </a:r>
                      <a:endParaRPr>
                        <a:solidFill>
                          <a:schemeClr val="dk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12549"/>
                      </a:srgbClr>
                    </a:solidFill>
                  </a:tcPr>
                </a:tc>
                <a:extLst>
                  <a:ext uri="{0D108BD9-81ED-4DB2-BD59-A6C34878D82A}">
                    <a16:rowId xmlns:a16="http://schemas.microsoft.com/office/drawing/2014/main" val="10003"/>
                  </a:ext>
                </a:extLst>
              </a:tr>
            </a:tbl>
          </a:graphicData>
        </a:graphic>
      </p:graphicFrame>
      <p:pic>
        <p:nvPicPr>
          <p:cNvPr id="176" name="Google Shape;176;p20"/>
          <p:cNvPicPr preferRelativeResize="0"/>
          <p:nvPr/>
        </p:nvPicPr>
        <p:blipFill>
          <a:blip r:embed="rId3">
            <a:alphaModFix/>
          </a:blip>
          <a:stretch>
            <a:fillRect/>
          </a:stretch>
        </p:blipFill>
        <p:spPr>
          <a:xfrm>
            <a:off x="5688400" y="2567575"/>
            <a:ext cx="2929501" cy="1257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257500" y="1658700"/>
            <a:ext cx="4045200" cy="182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Data Preprocessing &amp; </a:t>
            </a:r>
            <a:endParaRPr/>
          </a:p>
          <a:p>
            <a:pPr marL="0" lvl="0" indent="0" algn="ctr" rtl="0">
              <a:spcBef>
                <a:spcPts val="0"/>
              </a:spcBef>
              <a:spcAft>
                <a:spcPts val="0"/>
              </a:spcAft>
              <a:buNone/>
            </a:pPr>
            <a:r>
              <a:rPr lang="en"/>
              <a:t>Feature Engineering</a:t>
            </a:r>
            <a:endParaRPr/>
          </a:p>
        </p:txBody>
      </p:sp>
      <p:pic>
        <p:nvPicPr>
          <p:cNvPr id="182" name="Google Shape;182;p21"/>
          <p:cNvPicPr preferRelativeResize="0"/>
          <p:nvPr/>
        </p:nvPicPr>
        <p:blipFill rotWithShape="1">
          <a:blip r:embed="rId3">
            <a:alphaModFix/>
          </a:blip>
          <a:srcRect l="11486" r="29275"/>
          <a:stretch/>
        </p:blipFill>
        <p:spPr>
          <a:xfrm>
            <a:off x="4572000" y="0"/>
            <a:ext cx="4572001" cy="5143501"/>
          </a:xfrm>
          <a:prstGeom prst="rect">
            <a:avLst/>
          </a:prstGeom>
          <a:noFill/>
          <a:ln>
            <a:noFill/>
          </a:ln>
        </p:spPr>
      </p:pic>
      <p:sp>
        <p:nvSpPr>
          <p:cNvPr id="183" name="Google Shape;183;p21"/>
          <p:cNvSpPr txBox="1"/>
          <p:nvPr/>
        </p:nvSpPr>
        <p:spPr>
          <a:xfrm>
            <a:off x="3590300" y="4712275"/>
            <a:ext cx="122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oboto"/>
                <a:ea typeface="Roboto"/>
                <a:cs typeface="Roboto"/>
                <a:sym typeface="Roboto"/>
              </a:rPr>
              <a:t>Image Source:</a:t>
            </a:r>
            <a:endParaRPr sz="800">
              <a:latin typeface="Roboto"/>
              <a:ea typeface="Roboto"/>
              <a:cs typeface="Roboto"/>
              <a:sym typeface="Roboto"/>
            </a:endParaRPr>
          </a:p>
          <a:p>
            <a:pPr marL="0" lvl="0" indent="0" algn="l" rtl="0">
              <a:spcBef>
                <a:spcPts val="0"/>
              </a:spcBef>
              <a:spcAft>
                <a:spcPts val="0"/>
              </a:spcAft>
              <a:buNone/>
            </a:pPr>
            <a:r>
              <a:rPr lang="en" sz="800" u="sng">
                <a:solidFill>
                  <a:schemeClr val="hlink"/>
                </a:solidFill>
                <a:latin typeface="Roboto"/>
                <a:ea typeface="Roboto"/>
                <a:cs typeface="Roboto"/>
                <a:sym typeface="Roboto"/>
                <a:hlinkClick r:id="rId4"/>
              </a:rPr>
              <a:t>SolveXia</a:t>
            </a:r>
            <a:endParaRPr sz="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p:nvPr/>
        </p:nvSpPr>
        <p:spPr>
          <a:xfrm>
            <a:off x="3417438" y="270288"/>
            <a:ext cx="2247900" cy="5433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Data Preprocessing</a:t>
            </a:r>
            <a:endParaRPr sz="1800" b="1">
              <a:solidFill>
                <a:schemeClr val="lt1"/>
              </a:solidFill>
              <a:latin typeface="Fira Sans Extra Condensed"/>
              <a:ea typeface="Fira Sans Extra Condensed"/>
              <a:cs typeface="Fira Sans Extra Condensed"/>
              <a:sym typeface="Fira Sans Extra Condensed"/>
            </a:endParaRPr>
          </a:p>
        </p:txBody>
      </p:sp>
      <p:grpSp>
        <p:nvGrpSpPr>
          <p:cNvPr id="189" name="Google Shape;189;p22"/>
          <p:cNvGrpSpPr/>
          <p:nvPr/>
        </p:nvGrpSpPr>
        <p:grpSpPr>
          <a:xfrm>
            <a:off x="427733" y="1453200"/>
            <a:ext cx="1910403" cy="3074050"/>
            <a:chOff x="355900" y="2211550"/>
            <a:chExt cx="1601881" cy="3074050"/>
          </a:xfrm>
        </p:grpSpPr>
        <p:sp>
          <p:nvSpPr>
            <p:cNvPr id="190" name="Google Shape;190;p22"/>
            <p:cNvSpPr txBox="1"/>
            <p:nvPr/>
          </p:nvSpPr>
          <p:spPr>
            <a:xfrm>
              <a:off x="373481" y="3538400"/>
              <a:ext cx="1584300" cy="17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Sans Extra Condensed"/>
                  <a:ea typeface="Fira Sans Extra Condensed"/>
                  <a:cs typeface="Fira Sans Extra Condensed"/>
                  <a:sym typeface="Fira Sans Extra Condensed"/>
                </a:rPr>
                <a:t>For better interpretation, we replaced emojis with their English names (ex. 😭 → “loudly crying face”) </a:t>
              </a:r>
              <a:endParaRPr>
                <a:solidFill>
                  <a:srgbClr val="000000"/>
                </a:solidFill>
                <a:latin typeface="Fira Sans Extra Condensed"/>
                <a:ea typeface="Fira Sans Extra Condensed"/>
                <a:cs typeface="Fira Sans Extra Condensed"/>
                <a:sym typeface="Fira Sans Extra Condensed"/>
              </a:endParaRPr>
            </a:p>
          </p:txBody>
        </p:sp>
        <p:sp>
          <p:nvSpPr>
            <p:cNvPr id="191" name="Google Shape;191;p22"/>
            <p:cNvSpPr txBox="1"/>
            <p:nvPr/>
          </p:nvSpPr>
          <p:spPr>
            <a:xfrm>
              <a:off x="355900" y="2211550"/>
              <a:ext cx="1584300" cy="801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Translate emoji to English description</a:t>
              </a:r>
              <a:endParaRPr b="1">
                <a:solidFill>
                  <a:schemeClr val="lt1"/>
                </a:solidFill>
                <a:latin typeface="Fira Sans Extra Condensed"/>
                <a:ea typeface="Fira Sans Extra Condensed"/>
                <a:cs typeface="Fira Sans Extra Condensed"/>
                <a:sym typeface="Fira Sans Extra Condensed"/>
              </a:endParaRPr>
            </a:p>
          </p:txBody>
        </p:sp>
      </p:grpSp>
      <p:grpSp>
        <p:nvGrpSpPr>
          <p:cNvPr id="192" name="Google Shape;192;p22"/>
          <p:cNvGrpSpPr/>
          <p:nvPr/>
        </p:nvGrpSpPr>
        <p:grpSpPr>
          <a:xfrm>
            <a:off x="2544213" y="1453160"/>
            <a:ext cx="1920000" cy="3074081"/>
            <a:chOff x="1854212" y="2211563"/>
            <a:chExt cx="1920000" cy="3345392"/>
          </a:xfrm>
        </p:grpSpPr>
        <p:sp>
          <p:nvSpPr>
            <p:cNvPr id="193" name="Google Shape;193;p22"/>
            <p:cNvSpPr txBox="1"/>
            <p:nvPr/>
          </p:nvSpPr>
          <p:spPr>
            <a:xfrm>
              <a:off x="1854212" y="3646855"/>
              <a:ext cx="1920000" cy="19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Fira Sans Extra Condensed"/>
                  <a:ea typeface="Fira Sans Extra Condensed"/>
                  <a:cs typeface="Fira Sans Extra Condensed"/>
                  <a:sym typeface="Fira Sans Extra Condensed"/>
                </a:rPr>
                <a:t>We removed NLTK (Natural Language Toolkit)'s default list of english stopwords and some unmeaningful punctuations like “.” “,”</a:t>
              </a:r>
              <a:endParaRPr>
                <a:solidFill>
                  <a:srgbClr val="000000"/>
                </a:solidFill>
                <a:latin typeface="Fira Sans Extra Condensed"/>
                <a:ea typeface="Fira Sans Extra Condensed"/>
                <a:cs typeface="Fira Sans Extra Condensed"/>
                <a:sym typeface="Fira Sans Extra Condensed"/>
              </a:endParaRPr>
            </a:p>
          </p:txBody>
        </p:sp>
        <p:sp>
          <p:nvSpPr>
            <p:cNvPr id="194" name="Google Shape;194;p22"/>
            <p:cNvSpPr txBox="1"/>
            <p:nvPr/>
          </p:nvSpPr>
          <p:spPr>
            <a:xfrm>
              <a:off x="1863740" y="2211563"/>
              <a:ext cx="1910400" cy="801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Remove stopwords</a:t>
              </a:r>
              <a:endParaRPr b="1">
                <a:solidFill>
                  <a:schemeClr val="lt1"/>
                </a:solidFill>
                <a:latin typeface="Fira Sans Extra Condensed"/>
                <a:ea typeface="Fira Sans Extra Condensed"/>
                <a:cs typeface="Fira Sans Extra Condensed"/>
                <a:sym typeface="Fira Sans Extra Condensed"/>
              </a:endParaRPr>
            </a:p>
          </p:txBody>
        </p:sp>
      </p:grpSp>
      <p:grpSp>
        <p:nvGrpSpPr>
          <p:cNvPr id="195" name="Google Shape;195;p22"/>
          <p:cNvGrpSpPr/>
          <p:nvPr/>
        </p:nvGrpSpPr>
        <p:grpSpPr>
          <a:xfrm>
            <a:off x="4670304" y="1453158"/>
            <a:ext cx="1919929" cy="3345413"/>
            <a:chOff x="3352800" y="2211550"/>
            <a:chExt cx="1619100" cy="3345413"/>
          </a:xfrm>
        </p:grpSpPr>
        <p:sp>
          <p:nvSpPr>
            <p:cNvPr id="196" name="Google Shape;196;p22"/>
            <p:cNvSpPr txBox="1"/>
            <p:nvPr/>
          </p:nvSpPr>
          <p:spPr>
            <a:xfrm>
              <a:off x="3428988" y="3458763"/>
              <a:ext cx="1542900" cy="209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Fira Sans Extra Condensed"/>
                  <a:ea typeface="Fira Sans Extra Condensed"/>
                  <a:cs typeface="Fira Sans Extra Condensed"/>
                  <a:sym typeface="Fira Sans Extra Condensed"/>
                </a:rPr>
                <a:t>‘_WORK_’: </a:t>
              </a:r>
              <a:endParaRPr>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a:solidFill>
                    <a:schemeClr val="dk1"/>
                  </a:solidFill>
                  <a:latin typeface="Fira Sans Extra Condensed"/>
                  <a:ea typeface="Fira Sans Extra Condensed"/>
                  <a:cs typeface="Fira Sans Extra Condensed"/>
                  <a:sym typeface="Fira Sans Extra Condensed"/>
                </a:rPr>
                <a:t>jobs?|career|intern(ship)?|position</a:t>
              </a:r>
              <a:endParaRPr>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endParaRPr>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Clr>
                  <a:schemeClr val="dk1"/>
                </a:buClr>
                <a:buSzPts val="1100"/>
                <a:buFont typeface="Arial"/>
                <a:buNone/>
              </a:pPr>
              <a:r>
                <a:rPr lang="en">
                  <a:solidFill>
                    <a:schemeClr val="dk1"/>
                  </a:solidFill>
                  <a:latin typeface="Fira Sans Extra Condensed"/>
                  <a:ea typeface="Fira Sans Extra Condensed"/>
                  <a:cs typeface="Fira Sans Extra Condensed"/>
                  <a:sym typeface="Fira Sans Extra Condensed"/>
                </a:rPr>
                <a:t>‘_INTERPERSONAL_’: co(\-)?worker|interpersonal|managers?|boss|supervisor|colleague|employees?|staffs?|network</a:t>
              </a:r>
              <a:endParaRPr>
                <a:latin typeface="Fira Sans Extra Condensed"/>
                <a:ea typeface="Fira Sans Extra Condensed"/>
                <a:cs typeface="Fira Sans Extra Condensed"/>
                <a:sym typeface="Fira Sans Extra Condensed"/>
              </a:endParaRPr>
            </a:p>
          </p:txBody>
        </p:sp>
        <p:sp>
          <p:nvSpPr>
            <p:cNvPr id="197" name="Google Shape;197;p22"/>
            <p:cNvSpPr txBox="1"/>
            <p:nvPr/>
          </p:nvSpPr>
          <p:spPr>
            <a:xfrm>
              <a:off x="3352800" y="2211550"/>
              <a:ext cx="1619100" cy="801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Regex cleaning</a:t>
              </a:r>
              <a:endParaRPr b="1">
                <a:solidFill>
                  <a:schemeClr val="lt1"/>
                </a:solidFill>
                <a:latin typeface="Fira Sans Extra Condensed"/>
                <a:ea typeface="Fira Sans Extra Condensed"/>
                <a:cs typeface="Fira Sans Extra Condensed"/>
                <a:sym typeface="Fira Sans Extra Condensed"/>
              </a:endParaRPr>
            </a:p>
          </p:txBody>
        </p:sp>
      </p:grpSp>
      <p:grpSp>
        <p:nvGrpSpPr>
          <p:cNvPr id="198" name="Google Shape;198;p22"/>
          <p:cNvGrpSpPr/>
          <p:nvPr/>
        </p:nvGrpSpPr>
        <p:grpSpPr>
          <a:xfrm>
            <a:off x="6796400" y="1453150"/>
            <a:ext cx="1919867" cy="2589300"/>
            <a:chOff x="4590928" y="2211550"/>
            <a:chExt cx="1630322" cy="2589300"/>
          </a:xfrm>
        </p:grpSpPr>
        <p:sp>
          <p:nvSpPr>
            <p:cNvPr id="199" name="Google Shape;199;p22"/>
            <p:cNvSpPr txBox="1"/>
            <p:nvPr/>
          </p:nvSpPr>
          <p:spPr>
            <a:xfrm>
              <a:off x="4590928" y="3547750"/>
              <a:ext cx="1619100" cy="125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Fira Sans Extra Condensed"/>
                  <a:ea typeface="Fira Sans Extra Condensed"/>
                  <a:cs typeface="Fira Sans Extra Condensed"/>
                  <a:sym typeface="Fira Sans Extra Condensed"/>
                </a:rPr>
                <a:t>We used lemmatization over stemming because it converts words to their meaningful base forms.</a:t>
              </a:r>
              <a:endParaRPr>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a:latin typeface="Fira Sans Extra Condensed"/>
                  <a:ea typeface="Fira Sans Extra Condensed"/>
                  <a:cs typeface="Fira Sans Extra Condensed"/>
                  <a:sym typeface="Fira Sans Extra Condensed"/>
                </a:rPr>
                <a:t>(ex. ‘Caring’ -&gt; ‘Care’ rather than ‘Car’)</a:t>
              </a:r>
              <a:endParaRPr>
                <a:latin typeface="Fira Sans Extra Condensed"/>
                <a:ea typeface="Fira Sans Extra Condensed"/>
                <a:cs typeface="Fira Sans Extra Condensed"/>
                <a:sym typeface="Fira Sans Extra Condensed"/>
              </a:endParaRPr>
            </a:p>
          </p:txBody>
        </p:sp>
        <p:sp>
          <p:nvSpPr>
            <p:cNvPr id="200" name="Google Shape;200;p22"/>
            <p:cNvSpPr txBox="1"/>
            <p:nvPr/>
          </p:nvSpPr>
          <p:spPr>
            <a:xfrm>
              <a:off x="4636950" y="2211550"/>
              <a:ext cx="1584300" cy="8019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Lemmatization</a:t>
              </a:r>
              <a:endParaRPr b="1">
                <a:solidFill>
                  <a:schemeClr val="lt1"/>
                </a:solidFill>
                <a:latin typeface="Fira Sans Extra Condensed"/>
                <a:ea typeface="Fira Sans Extra Condensed"/>
                <a:cs typeface="Fira Sans Extra Condensed"/>
                <a:sym typeface="Fira Sans Extra Condensed"/>
              </a:endParaRPr>
            </a:p>
          </p:txBody>
        </p:sp>
      </p:grpSp>
      <p:cxnSp>
        <p:nvCxnSpPr>
          <p:cNvPr id="201" name="Google Shape;201;p22"/>
          <p:cNvCxnSpPr>
            <a:stCxn id="188" idx="2"/>
            <a:endCxn id="191" idx="0"/>
          </p:cNvCxnSpPr>
          <p:nvPr/>
        </p:nvCxnSpPr>
        <p:spPr>
          <a:xfrm rot="5400000">
            <a:off x="2637138" y="-451062"/>
            <a:ext cx="639600" cy="3168900"/>
          </a:xfrm>
          <a:prstGeom prst="bentConnector3">
            <a:avLst>
              <a:gd name="adj1" fmla="val 50001"/>
            </a:avLst>
          </a:prstGeom>
          <a:noFill/>
          <a:ln w="9525" cap="flat" cmpd="sng">
            <a:solidFill>
              <a:schemeClr val="dk2"/>
            </a:solidFill>
            <a:prstDash val="solid"/>
            <a:round/>
            <a:headEnd type="none" w="med" len="med"/>
            <a:tailEnd type="none" w="med" len="med"/>
          </a:ln>
        </p:spPr>
      </p:cxnSp>
      <p:cxnSp>
        <p:nvCxnSpPr>
          <p:cNvPr id="202" name="Google Shape;202;p22"/>
          <p:cNvCxnSpPr>
            <a:stCxn id="188" idx="2"/>
            <a:endCxn id="194" idx="0"/>
          </p:cNvCxnSpPr>
          <p:nvPr/>
        </p:nvCxnSpPr>
        <p:spPr>
          <a:xfrm rot="5400000">
            <a:off x="3705438" y="617238"/>
            <a:ext cx="639600" cy="10323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203" name="Google Shape;203;p22"/>
          <p:cNvCxnSpPr>
            <a:stCxn id="188" idx="2"/>
            <a:endCxn id="197" idx="0"/>
          </p:cNvCxnSpPr>
          <p:nvPr/>
        </p:nvCxnSpPr>
        <p:spPr>
          <a:xfrm rot="-5400000" flipH="1">
            <a:off x="4766088" y="588888"/>
            <a:ext cx="639600" cy="10890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204" name="Google Shape;204;p22"/>
          <p:cNvCxnSpPr>
            <a:stCxn id="188" idx="2"/>
            <a:endCxn id="200" idx="0"/>
          </p:cNvCxnSpPr>
          <p:nvPr/>
        </p:nvCxnSpPr>
        <p:spPr>
          <a:xfrm rot="-5400000" flipH="1">
            <a:off x="5842638" y="-487662"/>
            <a:ext cx="639600" cy="3242100"/>
          </a:xfrm>
          <a:prstGeom prst="bentConnector3">
            <a:avLst>
              <a:gd name="adj1" fmla="val 49997"/>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body" idx="4294967295"/>
          </p:nvPr>
        </p:nvSpPr>
        <p:spPr>
          <a:xfrm>
            <a:off x="236125" y="315225"/>
            <a:ext cx="4325400" cy="3996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1200"/>
              </a:spcAft>
              <a:buSzPts val="605"/>
              <a:buNone/>
            </a:pPr>
            <a:r>
              <a:rPr lang="en" sz="1500" b="1"/>
              <a:t>Word Cloud by all people after Pre-processing</a:t>
            </a:r>
            <a:endParaRPr sz="1500" b="1"/>
          </a:p>
        </p:txBody>
      </p:sp>
      <p:sp>
        <p:nvSpPr>
          <p:cNvPr id="210" name="Google Shape;210;p23"/>
          <p:cNvSpPr txBox="1">
            <a:spLocks noGrp="1"/>
          </p:cNvSpPr>
          <p:nvPr>
            <p:ph type="subTitle" idx="4294967295"/>
          </p:nvPr>
        </p:nvSpPr>
        <p:spPr>
          <a:xfrm>
            <a:off x="236113" y="2678475"/>
            <a:ext cx="4566000" cy="387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500" b="1"/>
              <a:t>Word Cloud by Suicide People after Pre-processing</a:t>
            </a:r>
            <a:endParaRPr sz="1500" b="1"/>
          </a:p>
        </p:txBody>
      </p:sp>
      <p:pic>
        <p:nvPicPr>
          <p:cNvPr id="211" name="Google Shape;211;p23"/>
          <p:cNvPicPr preferRelativeResize="0"/>
          <p:nvPr/>
        </p:nvPicPr>
        <p:blipFill>
          <a:blip r:embed="rId3">
            <a:alphaModFix/>
          </a:blip>
          <a:stretch>
            <a:fillRect/>
          </a:stretch>
        </p:blipFill>
        <p:spPr>
          <a:xfrm>
            <a:off x="4854076" y="315225"/>
            <a:ext cx="4106050" cy="2078475"/>
          </a:xfrm>
          <a:prstGeom prst="rect">
            <a:avLst/>
          </a:prstGeom>
          <a:noFill/>
          <a:ln>
            <a:noFill/>
          </a:ln>
        </p:spPr>
      </p:pic>
      <p:pic>
        <p:nvPicPr>
          <p:cNvPr id="212" name="Google Shape;212;p23"/>
          <p:cNvPicPr preferRelativeResize="0"/>
          <p:nvPr/>
        </p:nvPicPr>
        <p:blipFill>
          <a:blip r:embed="rId4">
            <a:alphaModFix/>
          </a:blip>
          <a:stretch>
            <a:fillRect/>
          </a:stretch>
        </p:blipFill>
        <p:spPr>
          <a:xfrm>
            <a:off x="4854076" y="2749575"/>
            <a:ext cx="4106050" cy="2078471"/>
          </a:xfrm>
          <a:prstGeom prst="rect">
            <a:avLst/>
          </a:prstGeom>
          <a:noFill/>
          <a:ln>
            <a:noFill/>
          </a:ln>
        </p:spPr>
      </p:pic>
      <p:sp>
        <p:nvSpPr>
          <p:cNvPr id="213" name="Google Shape;213;p23"/>
          <p:cNvSpPr txBox="1"/>
          <p:nvPr/>
        </p:nvSpPr>
        <p:spPr>
          <a:xfrm>
            <a:off x="424825" y="771525"/>
            <a:ext cx="43254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subreddit</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med</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teenager</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form</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meme</a:t>
            </a:r>
            <a:endParaRPr>
              <a:latin typeface="Roboto"/>
              <a:ea typeface="Roboto"/>
              <a:cs typeface="Roboto"/>
              <a:sym typeface="Roboto"/>
            </a:endParaRPr>
          </a:p>
        </p:txBody>
      </p:sp>
      <p:sp>
        <p:nvSpPr>
          <p:cNvPr id="214" name="Google Shape;214;p23"/>
          <p:cNvSpPr txBox="1"/>
          <p:nvPr/>
        </p:nvSpPr>
        <p:spPr>
          <a:xfrm>
            <a:off x="424825" y="3066075"/>
            <a:ext cx="43254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text</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comment</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video</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boy</a:t>
            </a:r>
            <a:endParaRPr>
              <a:latin typeface="Roboto"/>
              <a:ea typeface="Roboto"/>
              <a:cs typeface="Roboto"/>
              <a:sym typeface="Roboto"/>
            </a:endParaRPr>
          </a:p>
          <a:p>
            <a:pPr marL="457200" lvl="0" indent="-317500" algn="l" rtl="0">
              <a:lnSpc>
                <a:spcPct val="150000"/>
              </a:lnSpc>
              <a:spcBef>
                <a:spcPts val="0"/>
              </a:spcBef>
              <a:spcAft>
                <a:spcPts val="0"/>
              </a:spcAft>
              <a:buSzPts val="1400"/>
              <a:buFont typeface="Roboto"/>
              <a:buChar char="-"/>
            </a:pPr>
            <a:r>
              <a:rPr lang="en">
                <a:latin typeface="Roboto"/>
                <a:ea typeface="Roboto"/>
                <a:cs typeface="Roboto"/>
                <a:sym typeface="Roboto"/>
              </a:rPr>
              <a:t>hotline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Topic Modeling</a:t>
            </a:r>
            <a:endParaRPr/>
          </a:p>
        </p:txBody>
      </p:sp>
      <p:graphicFrame>
        <p:nvGraphicFramePr>
          <p:cNvPr id="220" name="Google Shape;220;p24"/>
          <p:cNvGraphicFramePr/>
          <p:nvPr/>
        </p:nvGraphicFramePr>
        <p:xfrm>
          <a:off x="447200" y="1008950"/>
          <a:ext cx="3000000" cy="3000000"/>
        </p:xfrm>
        <a:graphic>
          <a:graphicData uri="http://schemas.openxmlformats.org/drawingml/2006/table">
            <a:tbl>
              <a:tblPr>
                <a:noFill/>
                <a:tableStyleId>{4314C276-3268-4E38-A6E1-AA135CFC0C23}</a:tableStyleId>
              </a:tblPr>
              <a:tblGrid>
                <a:gridCol w="1884775">
                  <a:extLst>
                    <a:ext uri="{9D8B030D-6E8A-4147-A177-3AD203B41FA5}">
                      <a16:colId xmlns:a16="http://schemas.microsoft.com/office/drawing/2014/main" val="20000"/>
                    </a:ext>
                  </a:extLst>
                </a:gridCol>
                <a:gridCol w="1937400">
                  <a:extLst>
                    <a:ext uri="{9D8B030D-6E8A-4147-A177-3AD203B41FA5}">
                      <a16:colId xmlns:a16="http://schemas.microsoft.com/office/drawing/2014/main" val="20001"/>
                    </a:ext>
                  </a:extLst>
                </a:gridCol>
              </a:tblGrid>
              <a:tr h="565500">
                <a:tc gridSpan="2">
                  <a:txBody>
                    <a:bodyPr/>
                    <a:lstStyle/>
                    <a:p>
                      <a:pPr marL="0" lvl="0" indent="0" algn="ctr"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Bigram</a:t>
                      </a:r>
                      <a:endParaRPr sz="21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hMerge="1">
                  <a:txBody>
                    <a:bodyPr/>
                    <a:lstStyle/>
                    <a:p>
                      <a:endParaRPr lang="en-CN"/>
                    </a:p>
                  </a:txBody>
                  <a:tcPr/>
                </a:tc>
                <a:extLst>
                  <a:ext uri="{0D108BD9-81ED-4DB2-BD59-A6C34878D82A}">
                    <a16:rowId xmlns:a16="http://schemas.microsoft.com/office/drawing/2014/main" val="10000"/>
                  </a:ext>
                </a:extLst>
              </a:tr>
              <a:tr h="400650">
                <a:tc>
                  <a:txBody>
                    <a:bodyPr/>
                    <a:lstStyle/>
                    <a:p>
                      <a:pPr marL="0" lvl="0" indent="0" algn="ctr" rtl="0">
                        <a:spcBef>
                          <a:spcPts val="0"/>
                        </a:spcBef>
                        <a:spcAft>
                          <a:spcPts val="0"/>
                        </a:spcAft>
                        <a:buNone/>
                      </a:pPr>
                      <a:r>
                        <a:rPr lang="en" b="1"/>
                        <a:t>non-suicide</a:t>
                      </a:r>
                      <a:endParaRPr b="1"/>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50199"/>
                      </a:srgbClr>
                    </a:solidFill>
                  </a:tcPr>
                </a:tc>
                <a:tc>
                  <a:txBody>
                    <a:bodyPr/>
                    <a:lstStyle/>
                    <a:p>
                      <a:pPr marL="0" lvl="0" indent="0" algn="ctr" rtl="0">
                        <a:spcBef>
                          <a:spcPts val="0"/>
                        </a:spcBef>
                        <a:spcAft>
                          <a:spcPts val="0"/>
                        </a:spcAft>
                        <a:buNone/>
                      </a:pPr>
                      <a:r>
                        <a:rPr lang="en" b="1">
                          <a:solidFill>
                            <a:schemeClr val="dk1"/>
                          </a:solidFill>
                          <a:latin typeface="Roboto"/>
                          <a:ea typeface="Roboto"/>
                          <a:cs typeface="Roboto"/>
                          <a:sym typeface="Roboto"/>
                        </a:rPr>
                        <a:t>suicide</a:t>
                      </a:r>
                      <a:endParaRPr b="1">
                        <a:solidFill>
                          <a:schemeClr val="dk1"/>
                        </a:solidFill>
                        <a:latin typeface="Roboto"/>
                        <a:ea typeface="Roboto"/>
                        <a:cs typeface="Roboto"/>
                        <a:sym typeface="Robot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25099"/>
                      </a:srgbClr>
                    </a:solidFill>
                  </a:tcPr>
                </a:tc>
                <a:extLst>
                  <a:ext uri="{0D108BD9-81ED-4DB2-BD59-A6C34878D82A}">
                    <a16:rowId xmlns:a16="http://schemas.microsoft.com/office/drawing/2014/main" val="10001"/>
                  </a:ext>
                </a:extLst>
              </a:tr>
              <a:tr h="400650">
                <a:tc>
                  <a:txBody>
                    <a:bodyPr/>
                    <a:lstStyle/>
                    <a:p>
                      <a:pPr marL="0" lvl="0" indent="0" algn="ctr" rtl="0">
                        <a:spcBef>
                          <a:spcPts val="0"/>
                        </a:spcBef>
                        <a:spcAft>
                          <a:spcPts val="0"/>
                        </a:spcAft>
                        <a:buNone/>
                      </a:pPr>
                      <a:r>
                        <a:rPr lang="en"/>
                        <a:t>high school</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37650"/>
                      </a:srgbClr>
                    </a:solidFill>
                  </a:tcPr>
                </a:tc>
                <a:tc>
                  <a:txBody>
                    <a:bodyPr/>
                    <a:lstStyle/>
                    <a:p>
                      <a:pPr marL="0" lvl="0" indent="0" algn="ctr" rtl="0">
                        <a:spcBef>
                          <a:spcPts val="0"/>
                        </a:spcBef>
                        <a:spcAft>
                          <a:spcPts val="0"/>
                        </a:spcAft>
                        <a:buNone/>
                      </a:pPr>
                      <a:r>
                        <a:rPr lang="en"/>
                        <a:t>want die</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12549"/>
                      </a:srgbClr>
                    </a:solidFill>
                  </a:tcPr>
                </a:tc>
                <a:extLst>
                  <a:ext uri="{0D108BD9-81ED-4DB2-BD59-A6C34878D82A}">
                    <a16:rowId xmlns:a16="http://schemas.microsoft.com/office/drawing/2014/main" val="10002"/>
                  </a:ext>
                </a:extLst>
              </a:tr>
              <a:tr h="400650">
                <a:tc>
                  <a:txBody>
                    <a:bodyPr/>
                    <a:lstStyle/>
                    <a:p>
                      <a:pPr marL="0" lvl="0" indent="0" algn="ctr" rtl="0">
                        <a:spcBef>
                          <a:spcPts val="0"/>
                        </a:spcBef>
                        <a:spcAft>
                          <a:spcPts val="0"/>
                        </a:spcAft>
                        <a:buNone/>
                      </a:pPr>
                      <a:r>
                        <a:rPr lang="en"/>
                        <a:t>want die</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50199"/>
                      </a:srgbClr>
                    </a:solidFill>
                  </a:tcPr>
                </a:tc>
                <a:tc>
                  <a:txBody>
                    <a:bodyPr/>
                    <a:lstStyle/>
                    <a:p>
                      <a:pPr marL="0" lvl="0" indent="0" algn="ctr" rtl="0">
                        <a:spcBef>
                          <a:spcPts val="0"/>
                        </a:spcBef>
                        <a:spcAft>
                          <a:spcPts val="0"/>
                        </a:spcAft>
                        <a:buNone/>
                      </a:pPr>
                      <a:r>
                        <a:rPr lang="en"/>
                        <a:t>like shit</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25099"/>
                      </a:srgbClr>
                    </a:solidFill>
                  </a:tcPr>
                </a:tc>
                <a:extLst>
                  <a:ext uri="{0D108BD9-81ED-4DB2-BD59-A6C34878D82A}">
                    <a16:rowId xmlns:a16="http://schemas.microsoft.com/office/drawing/2014/main" val="10003"/>
                  </a:ext>
                </a:extLst>
              </a:tr>
              <a:tr h="400650">
                <a:tc>
                  <a:txBody>
                    <a:bodyPr/>
                    <a:lstStyle/>
                    <a:p>
                      <a:pPr marL="0" lvl="0" indent="0" algn="ctr" rtl="0">
                        <a:spcBef>
                          <a:spcPts val="0"/>
                        </a:spcBef>
                        <a:spcAft>
                          <a:spcPts val="0"/>
                        </a:spcAft>
                        <a:buNone/>
                      </a:pPr>
                      <a:r>
                        <a:rPr lang="en"/>
                        <a:t>suicidal thoughts</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37650"/>
                      </a:srgbClr>
                    </a:solidFill>
                  </a:tcPr>
                </a:tc>
                <a:tc>
                  <a:txBody>
                    <a:bodyPr/>
                    <a:lstStyle/>
                    <a:p>
                      <a:pPr marL="0" lvl="0" indent="0" algn="ctr" rtl="0">
                        <a:spcBef>
                          <a:spcPts val="0"/>
                        </a:spcBef>
                        <a:spcAft>
                          <a:spcPts val="0"/>
                        </a:spcAft>
                        <a:buNone/>
                      </a:pPr>
                      <a:r>
                        <a:rPr lang="en"/>
                        <a:t>want end</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12549"/>
                      </a:srgbClr>
                    </a:solidFill>
                  </a:tcPr>
                </a:tc>
                <a:extLst>
                  <a:ext uri="{0D108BD9-81ED-4DB2-BD59-A6C34878D82A}">
                    <a16:rowId xmlns:a16="http://schemas.microsoft.com/office/drawing/2014/main" val="10004"/>
                  </a:ext>
                </a:extLst>
              </a:tr>
              <a:tr h="400650">
                <a:tc>
                  <a:txBody>
                    <a:bodyPr/>
                    <a:lstStyle/>
                    <a:p>
                      <a:pPr marL="0" lvl="0" indent="0" algn="ctr" rtl="0">
                        <a:spcBef>
                          <a:spcPts val="0"/>
                        </a:spcBef>
                        <a:spcAft>
                          <a:spcPts val="0"/>
                        </a:spcAft>
                        <a:buNone/>
                      </a:pPr>
                      <a:r>
                        <a:rPr lang="en"/>
                        <a:t>want live</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50199"/>
                      </a:srgbClr>
                    </a:solidFill>
                  </a:tcPr>
                </a:tc>
                <a:tc>
                  <a:txBody>
                    <a:bodyPr/>
                    <a:lstStyle/>
                    <a:p>
                      <a:pPr marL="0" lvl="0" indent="0" algn="ctr" rtl="0">
                        <a:spcBef>
                          <a:spcPts val="0"/>
                        </a:spcBef>
                        <a:spcAft>
                          <a:spcPts val="0"/>
                        </a:spcAft>
                        <a:buNone/>
                      </a:pPr>
                      <a:r>
                        <a:rPr lang="en"/>
                        <a:t>want kill</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25099"/>
                      </a:srgbClr>
                    </a:solidFill>
                  </a:tcPr>
                </a:tc>
                <a:extLst>
                  <a:ext uri="{0D108BD9-81ED-4DB2-BD59-A6C34878D82A}">
                    <a16:rowId xmlns:a16="http://schemas.microsoft.com/office/drawing/2014/main" val="10005"/>
                  </a:ext>
                </a:extLst>
              </a:tr>
              <a:tr h="400650">
                <a:tc>
                  <a:txBody>
                    <a:bodyPr/>
                    <a:lstStyle/>
                    <a:p>
                      <a:pPr marL="0" lvl="0" indent="0" algn="ctr" rtl="0">
                        <a:spcBef>
                          <a:spcPts val="0"/>
                        </a:spcBef>
                        <a:spcAft>
                          <a:spcPts val="0"/>
                        </a:spcAft>
                        <a:buNone/>
                      </a:pPr>
                      <a:r>
                        <a:rPr lang="en"/>
                        <a:t>feel better</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37650"/>
                      </a:srgbClr>
                    </a:solidFill>
                  </a:tcPr>
                </a:tc>
                <a:tc>
                  <a:txBody>
                    <a:bodyPr/>
                    <a:lstStyle/>
                    <a:p>
                      <a:pPr marL="0" lvl="0" indent="0" algn="ctr" rtl="0">
                        <a:spcBef>
                          <a:spcPts val="0"/>
                        </a:spcBef>
                        <a:spcAft>
                          <a:spcPts val="0"/>
                        </a:spcAft>
                        <a:buNone/>
                      </a:pPr>
                      <a:r>
                        <a:rPr lang="en"/>
                        <a:t>need help</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12549"/>
                      </a:srgbClr>
                    </a:solidFill>
                  </a:tcPr>
                </a:tc>
                <a:extLst>
                  <a:ext uri="{0D108BD9-81ED-4DB2-BD59-A6C34878D82A}">
                    <a16:rowId xmlns:a16="http://schemas.microsoft.com/office/drawing/2014/main" val="10006"/>
                  </a:ext>
                </a:extLst>
              </a:tr>
              <a:tr h="400650">
                <a:tc>
                  <a:txBody>
                    <a:bodyPr/>
                    <a:lstStyle/>
                    <a:p>
                      <a:pPr marL="0" lvl="0" indent="0" algn="ctr" rtl="0">
                        <a:spcBef>
                          <a:spcPts val="0"/>
                        </a:spcBef>
                        <a:spcAft>
                          <a:spcPts val="0"/>
                        </a:spcAft>
                        <a:buNone/>
                      </a:pPr>
                      <a:r>
                        <a:rPr lang="en"/>
                        <a:t>…</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50199"/>
                      </a:srgbClr>
                    </a:solidFill>
                  </a:tcPr>
                </a:tc>
                <a:tc>
                  <a:txBody>
                    <a:bodyPr/>
                    <a:lstStyle/>
                    <a:p>
                      <a:pPr marL="0" lvl="0" indent="0" algn="ctr" rtl="0">
                        <a:spcBef>
                          <a:spcPts val="0"/>
                        </a:spcBef>
                        <a:spcAft>
                          <a:spcPts val="0"/>
                        </a:spcAft>
                        <a:buNone/>
                      </a:pPr>
                      <a:r>
                        <a:rPr lang="en"/>
                        <a:t>…</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B5BB">
                        <a:alpha val="25099"/>
                      </a:srgbClr>
                    </a:solidFill>
                  </a:tcPr>
                </a:tc>
                <a:extLst>
                  <a:ext uri="{0D108BD9-81ED-4DB2-BD59-A6C34878D82A}">
                    <a16:rowId xmlns:a16="http://schemas.microsoft.com/office/drawing/2014/main" val="10007"/>
                  </a:ext>
                </a:extLst>
              </a:tr>
            </a:tbl>
          </a:graphicData>
        </a:graphic>
      </p:graphicFrame>
      <p:graphicFrame>
        <p:nvGraphicFramePr>
          <p:cNvPr id="221" name="Google Shape;221;p24"/>
          <p:cNvGraphicFramePr/>
          <p:nvPr/>
        </p:nvGraphicFramePr>
        <p:xfrm>
          <a:off x="4641925" y="1008950"/>
          <a:ext cx="3000000" cy="3000000"/>
        </p:xfrm>
        <a:graphic>
          <a:graphicData uri="http://schemas.openxmlformats.org/drawingml/2006/table">
            <a:tbl>
              <a:tblPr>
                <a:noFill/>
                <a:tableStyleId>{4314C276-3268-4E38-A6E1-AA135CFC0C23}</a:tableStyleId>
              </a:tblPr>
              <a:tblGrid>
                <a:gridCol w="2018850">
                  <a:extLst>
                    <a:ext uri="{9D8B030D-6E8A-4147-A177-3AD203B41FA5}">
                      <a16:colId xmlns:a16="http://schemas.microsoft.com/office/drawing/2014/main" val="20000"/>
                    </a:ext>
                  </a:extLst>
                </a:gridCol>
                <a:gridCol w="2036025">
                  <a:extLst>
                    <a:ext uri="{9D8B030D-6E8A-4147-A177-3AD203B41FA5}">
                      <a16:colId xmlns:a16="http://schemas.microsoft.com/office/drawing/2014/main" val="20001"/>
                    </a:ext>
                  </a:extLst>
                </a:gridCol>
              </a:tblGrid>
              <a:tr h="559250">
                <a:tc gridSpan="2">
                  <a:txBody>
                    <a:bodyPr/>
                    <a:lstStyle/>
                    <a:p>
                      <a:pPr marL="0" lvl="0" indent="0" algn="ctr"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Trigram</a:t>
                      </a:r>
                      <a:endParaRPr sz="2100" b="1">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hMerge="1">
                  <a:txBody>
                    <a:bodyPr/>
                    <a:lstStyle/>
                    <a:p>
                      <a:endParaRPr lang="en-CN"/>
                    </a:p>
                  </a:txBody>
                  <a:tcPr/>
                </a:tc>
                <a:extLst>
                  <a:ext uri="{0D108BD9-81ED-4DB2-BD59-A6C34878D82A}">
                    <a16:rowId xmlns:a16="http://schemas.microsoft.com/office/drawing/2014/main" val="10000"/>
                  </a:ext>
                </a:extLst>
              </a:tr>
              <a:tr h="433500">
                <a:tc>
                  <a:txBody>
                    <a:bodyPr/>
                    <a:lstStyle/>
                    <a:p>
                      <a:pPr marL="0" lvl="0" indent="0" algn="ctr" rtl="0">
                        <a:spcBef>
                          <a:spcPts val="0"/>
                        </a:spcBef>
                        <a:spcAft>
                          <a:spcPts val="0"/>
                        </a:spcAft>
                        <a:buNone/>
                      </a:pPr>
                      <a:r>
                        <a:rPr lang="en" b="1"/>
                        <a:t>non-suicide</a:t>
                      </a:r>
                      <a:endParaRPr b="1"/>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37650"/>
                      </a:srgbClr>
                    </a:solidFill>
                  </a:tcPr>
                </a:tc>
                <a:tc>
                  <a:txBody>
                    <a:bodyPr/>
                    <a:lstStyle/>
                    <a:p>
                      <a:pPr marL="0" lvl="0" indent="0" algn="ctr" rtl="0">
                        <a:spcBef>
                          <a:spcPts val="0"/>
                        </a:spcBef>
                        <a:spcAft>
                          <a:spcPts val="0"/>
                        </a:spcAft>
                        <a:buNone/>
                      </a:pPr>
                      <a:r>
                        <a:rPr lang="en" b="1"/>
                        <a:t>suicide</a:t>
                      </a:r>
                      <a:endParaRPr b="1"/>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12549"/>
                      </a:srgbClr>
                    </a:solidFill>
                  </a:tcPr>
                </a:tc>
                <a:extLst>
                  <a:ext uri="{0D108BD9-81ED-4DB2-BD59-A6C34878D82A}">
                    <a16:rowId xmlns:a16="http://schemas.microsoft.com/office/drawing/2014/main" val="10001"/>
                  </a:ext>
                </a:extLst>
              </a:tr>
              <a:tr h="369750">
                <a:tc>
                  <a:txBody>
                    <a:bodyPr/>
                    <a:lstStyle/>
                    <a:p>
                      <a:pPr marL="0" lvl="0" indent="0" algn="ctr" rtl="0">
                        <a:spcBef>
                          <a:spcPts val="0"/>
                        </a:spcBef>
                        <a:spcAft>
                          <a:spcPts val="0"/>
                        </a:spcAft>
                        <a:buNone/>
                      </a:pPr>
                      <a:r>
                        <a:rPr lang="en"/>
                        <a:t>smile face sunglass</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50199"/>
                      </a:srgbClr>
                    </a:solidFill>
                  </a:tcPr>
                </a:tc>
                <a:tc>
                  <a:txBody>
                    <a:bodyPr/>
                    <a:lstStyle/>
                    <a:p>
                      <a:pPr marL="0" lvl="0" indent="0" algn="ctr" rtl="0">
                        <a:spcBef>
                          <a:spcPts val="0"/>
                        </a:spcBef>
                        <a:spcAft>
                          <a:spcPts val="0"/>
                        </a:spcAft>
                        <a:buNone/>
                      </a:pPr>
                      <a:r>
                        <a:rPr lang="en"/>
                        <a:t>wan na talk</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25099"/>
                      </a:srgbClr>
                    </a:solidFill>
                  </a:tcPr>
                </a:tc>
                <a:extLst>
                  <a:ext uri="{0D108BD9-81ED-4DB2-BD59-A6C34878D82A}">
                    <a16:rowId xmlns:a16="http://schemas.microsoft.com/office/drawing/2014/main" val="10002"/>
                  </a:ext>
                </a:extLst>
              </a:tr>
              <a:tr h="358925">
                <a:tc>
                  <a:txBody>
                    <a:bodyPr/>
                    <a:lstStyle/>
                    <a:p>
                      <a:pPr marL="0" lvl="0" indent="0" algn="ctr" rtl="0">
                        <a:spcBef>
                          <a:spcPts val="0"/>
                        </a:spcBef>
                        <a:spcAft>
                          <a:spcPts val="0"/>
                        </a:spcAft>
                        <a:buNone/>
                      </a:pPr>
                      <a:r>
                        <a:rPr lang="en"/>
                        <a:t>cool smiling face</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37650"/>
                      </a:srgbClr>
                    </a:solidFill>
                  </a:tcPr>
                </a:tc>
                <a:tc>
                  <a:txBody>
                    <a:bodyPr/>
                    <a:lstStyle/>
                    <a:p>
                      <a:pPr marL="0" lvl="0" indent="0" algn="ctr" rtl="0">
                        <a:spcBef>
                          <a:spcPts val="0"/>
                        </a:spcBef>
                        <a:spcAft>
                          <a:spcPts val="0"/>
                        </a:spcAft>
                        <a:buNone/>
                      </a:pPr>
                      <a:r>
                        <a:rPr lang="en">
                          <a:solidFill>
                            <a:schemeClr val="dk1"/>
                          </a:solidFill>
                        </a:rPr>
                        <a:t>wan na chat</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12549"/>
                      </a:srgbClr>
                    </a:solidFill>
                  </a:tcPr>
                </a:tc>
                <a:extLst>
                  <a:ext uri="{0D108BD9-81ED-4DB2-BD59-A6C34878D82A}">
                    <a16:rowId xmlns:a16="http://schemas.microsoft.com/office/drawing/2014/main" val="10003"/>
                  </a:ext>
                </a:extLst>
              </a:tr>
              <a:tr h="358925">
                <a:tc>
                  <a:txBody>
                    <a:bodyPr/>
                    <a:lstStyle/>
                    <a:p>
                      <a:pPr marL="0" lvl="0" indent="0" algn="ctr" rtl="0">
                        <a:spcBef>
                          <a:spcPts val="0"/>
                        </a:spcBef>
                        <a:spcAft>
                          <a:spcPts val="0"/>
                        </a:spcAft>
                        <a:buNone/>
                      </a:pPr>
                      <a:r>
                        <a:rPr lang="en"/>
                        <a:t>loudly crying face</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50199"/>
                      </a:srgbClr>
                    </a:solidFill>
                  </a:tcPr>
                </a:tc>
                <a:tc>
                  <a:txBody>
                    <a:bodyPr/>
                    <a:lstStyle/>
                    <a:p>
                      <a:pPr marL="0" lvl="0" indent="0" algn="ctr" rtl="0">
                        <a:spcBef>
                          <a:spcPts val="0"/>
                        </a:spcBef>
                        <a:spcAft>
                          <a:spcPts val="0"/>
                        </a:spcAft>
                        <a:buNone/>
                      </a:pPr>
                      <a:r>
                        <a:rPr lang="en"/>
                        <a:t>bored wan na</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25099"/>
                      </a:srgbClr>
                    </a:solidFill>
                  </a:tcPr>
                </a:tc>
                <a:extLst>
                  <a:ext uri="{0D108BD9-81ED-4DB2-BD59-A6C34878D82A}">
                    <a16:rowId xmlns:a16="http://schemas.microsoft.com/office/drawing/2014/main" val="10004"/>
                  </a:ext>
                </a:extLst>
              </a:tr>
              <a:tr h="358925">
                <a:tc>
                  <a:txBody>
                    <a:bodyPr/>
                    <a:lstStyle/>
                    <a:p>
                      <a:pPr marL="0" lvl="0" indent="0" algn="ctr" rtl="0">
                        <a:spcBef>
                          <a:spcPts val="0"/>
                        </a:spcBef>
                        <a:spcAft>
                          <a:spcPts val="0"/>
                        </a:spcAft>
                        <a:buNone/>
                      </a:pPr>
                      <a:r>
                        <a:rPr lang="en"/>
                        <a:t>face rolling eyes</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37650"/>
                      </a:srgbClr>
                    </a:solidFill>
                  </a:tcPr>
                </a:tc>
                <a:tc>
                  <a:txBody>
                    <a:bodyPr/>
                    <a:lstStyle/>
                    <a:p>
                      <a:pPr marL="0" lvl="0" indent="0" algn="ctr" rtl="0">
                        <a:spcBef>
                          <a:spcPts val="0"/>
                        </a:spcBef>
                        <a:spcAft>
                          <a:spcPts val="0"/>
                        </a:spcAft>
                        <a:buNone/>
                      </a:pPr>
                      <a:r>
                        <a:rPr lang="en"/>
                        <a:t>loudly crying face</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12549"/>
                      </a:srgbClr>
                    </a:solidFill>
                  </a:tcPr>
                </a:tc>
                <a:extLst>
                  <a:ext uri="{0D108BD9-81ED-4DB2-BD59-A6C34878D82A}">
                    <a16:rowId xmlns:a16="http://schemas.microsoft.com/office/drawing/2014/main" val="10005"/>
                  </a:ext>
                </a:extLst>
              </a:tr>
              <a:tr h="358925">
                <a:tc>
                  <a:txBody>
                    <a:bodyPr/>
                    <a:lstStyle/>
                    <a:p>
                      <a:pPr marL="0" lvl="0" indent="0" algn="ctr" rtl="0">
                        <a:spcBef>
                          <a:spcPts val="0"/>
                        </a:spcBef>
                        <a:spcAft>
                          <a:spcPts val="0"/>
                        </a:spcAft>
                        <a:buNone/>
                      </a:pPr>
                      <a:r>
                        <a:rPr lang="en"/>
                        <a:t>face tears joy</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50199"/>
                      </a:srgbClr>
                    </a:solidFill>
                  </a:tcPr>
                </a:tc>
                <a:tc>
                  <a:txBody>
                    <a:bodyPr/>
                    <a:lstStyle/>
                    <a:p>
                      <a:pPr marL="0" lvl="0" indent="0" algn="ctr" rtl="0">
                        <a:spcBef>
                          <a:spcPts val="0"/>
                        </a:spcBef>
                        <a:spcAft>
                          <a:spcPts val="0"/>
                        </a:spcAft>
                        <a:buNone/>
                      </a:pPr>
                      <a:r>
                        <a:rPr lang="en"/>
                        <a:t>wan na die</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25099"/>
                      </a:srgbClr>
                    </a:solidFill>
                  </a:tcPr>
                </a:tc>
                <a:extLst>
                  <a:ext uri="{0D108BD9-81ED-4DB2-BD59-A6C34878D82A}">
                    <a16:rowId xmlns:a16="http://schemas.microsoft.com/office/drawing/2014/main" val="10006"/>
                  </a:ext>
                </a:extLst>
              </a:tr>
              <a:tr h="358925">
                <a:tc>
                  <a:txBody>
                    <a:bodyPr/>
                    <a:lstStyle/>
                    <a:p>
                      <a:pPr marL="0" lvl="0" indent="0" algn="ctr" rtl="0">
                        <a:spcBef>
                          <a:spcPts val="0"/>
                        </a:spcBef>
                        <a:spcAft>
                          <a:spcPts val="0"/>
                        </a:spcAft>
                        <a:buNone/>
                      </a:pPr>
                      <a:r>
                        <a:rPr lang="en"/>
                        <a:t>…</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37650"/>
                      </a:srgbClr>
                    </a:solidFill>
                  </a:tcPr>
                </a:tc>
                <a:tc>
                  <a:txBody>
                    <a:bodyPr/>
                    <a:lstStyle/>
                    <a:p>
                      <a:pPr marL="0" lvl="0" indent="0" algn="ctr" rtl="0">
                        <a:spcBef>
                          <a:spcPts val="0"/>
                        </a:spcBef>
                        <a:spcAft>
                          <a:spcPts val="0"/>
                        </a:spcAft>
                        <a:buNone/>
                      </a:pPr>
                      <a:r>
                        <a:rPr lang="en"/>
                        <a:t>…</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68596">
                        <a:alpha val="12549"/>
                      </a:srgbClr>
                    </a:solidFill>
                  </a:tcPr>
                </a:tc>
                <a:extLst>
                  <a:ext uri="{0D108BD9-81ED-4DB2-BD59-A6C34878D82A}">
                    <a16:rowId xmlns:a16="http://schemas.microsoft.com/office/drawing/2014/main" val="10007"/>
                  </a:ext>
                </a:extLst>
              </a:tr>
            </a:tbl>
          </a:graphicData>
        </a:graphic>
      </p:graphicFrame>
      <p:sp>
        <p:nvSpPr>
          <p:cNvPr id="222" name="Google Shape;222;p24"/>
          <p:cNvSpPr txBox="1"/>
          <p:nvPr/>
        </p:nvSpPr>
        <p:spPr>
          <a:xfrm>
            <a:off x="4641925" y="4379000"/>
            <a:ext cx="4054800" cy="57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Non-suicide</a:t>
            </a:r>
            <a:r>
              <a:rPr lang="en" sz="1300">
                <a:solidFill>
                  <a:schemeClr val="lt1"/>
                </a:solidFill>
                <a:latin typeface="Fira Sans Extra Condensed"/>
                <a:ea typeface="Fira Sans Extra Condensed"/>
                <a:cs typeface="Fira Sans Extra Condensed"/>
                <a:sym typeface="Fira Sans Extra Condensed"/>
              </a:rPr>
              <a:t>: lots of positive emojis</a:t>
            </a:r>
            <a:endParaRPr sz="1300">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Suicide</a:t>
            </a:r>
            <a:r>
              <a:rPr lang="en" sz="1300">
                <a:solidFill>
                  <a:schemeClr val="lt1"/>
                </a:solidFill>
                <a:latin typeface="Fira Sans Extra Condensed"/>
                <a:ea typeface="Fira Sans Extra Condensed"/>
                <a:cs typeface="Fira Sans Extra Condensed"/>
                <a:sym typeface="Fira Sans Extra Condensed"/>
              </a:rPr>
              <a:t>: negative emojis, desire of communication</a:t>
            </a:r>
            <a:endParaRPr sz="1300">
              <a:solidFill>
                <a:schemeClr val="lt1"/>
              </a:solidFill>
              <a:latin typeface="Fira Sans Extra Condensed"/>
              <a:ea typeface="Fira Sans Extra Condensed"/>
              <a:cs typeface="Fira Sans Extra Condensed"/>
              <a:sym typeface="Fira Sans Extra Condensed"/>
            </a:endParaRPr>
          </a:p>
        </p:txBody>
      </p:sp>
      <p:sp>
        <p:nvSpPr>
          <p:cNvPr id="223" name="Google Shape;223;p24"/>
          <p:cNvSpPr txBox="1"/>
          <p:nvPr/>
        </p:nvSpPr>
        <p:spPr>
          <a:xfrm>
            <a:off x="447200" y="4379000"/>
            <a:ext cx="3822300" cy="570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b="1">
                <a:solidFill>
                  <a:schemeClr val="lt1"/>
                </a:solidFill>
                <a:latin typeface="Fira Sans Extra Condensed"/>
                <a:ea typeface="Fira Sans Extra Condensed"/>
                <a:cs typeface="Fira Sans Extra Condensed"/>
                <a:sym typeface="Fira Sans Extra Condensed"/>
              </a:rPr>
              <a:t>Non-suicide</a:t>
            </a:r>
            <a:r>
              <a:rPr lang="en" sz="1300">
                <a:solidFill>
                  <a:schemeClr val="lt1"/>
                </a:solidFill>
                <a:latin typeface="Fira Sans Extra Condensed"/>
                <a:ea typeface="Fira Sans Extra Condensed"/>
                <a:cs typeface="Fira Sans Extra Condensed"/>
                <a:sym typeface="Fira Sans Extra Condensed"/>
              </a:rPr>
              <a:t>: some negative expression but want live</a:t>
            </a:r>
            <a:endParaRPr sz="1300">
              <a:solidFill>
                <a:schemeClr val="lt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Suicide</a:t>
            </a:r>
            <a:r>
              <a:rPr lang="en" sz="1300">
                <a:solidFill>
                  <a:schemeClr val="lt1"/>
                </a:solidFill>
                <a:latin typeface="Fira Sans Extra Condensed"/>
                <a:ea typeface="Fira Sans Extra Condensed"/>
                <a:cs typeface="Fira Sans Extra Condensed"/>
                <a:sym typeface="Fira Sans Extra Condensed"/>
              </a:rPr>
              <a:t>: nearly all negative words</a:t>
            </a:r>
            <a:endParaRPr sz="1200">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265500" y="1678525"/>
            <a:ext cx="4045200" cy="1786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Modeling &amp;</a:t>
            </a:r>
            <a:endParaRPr/>
          </a:p>
          <a:p>
            <a:pPr marL="0" lvl="0" indent="0" algn="ctr" rtl="0">
              <a:spcBef>
                <a:spcPts val="0"/>
              </a:spcBef>
              <a:spcAft>
                <a:spcPts val="0"/>
              </a:spcAft>
              <a:buNone/>
            </a:pPr>
            <a:r>
              <a:rPr lang="en"/>
              <a:t>Performance Evaluation</a:t>
            </a:r>
            <a:endParaRPr/>
          </a:p>
        </p:txBody>
      </p:sp>
      <p:sp>
        <p:nvSpPr>
          <p:cNvPr id="229" name="Google Shape;229;p2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230" name="Google Shape;230;p25"/>
          <p:cNvPicPr preferRelativeResize="0"/>
          <p:nvPr/>
        </p:nvPicPr>
        <p:blipFill rotWithShape="1">
          <a:blip r:embed="rId3">
            <a:alphaModFix/>
          </a:blip>
          <a:srcRect l="40375" r="12959"/>
          <a:stretch/>
        </p:blipFill>
        <p:spPr>
          <a:xfrm>
            <a:off x="4572000" y="0"/>
            <a:ext cx="4572000" cy="5143500"/>
          </a:xfrm>
          <a:prstGeom prst="rect">
            <a:avLst/>
          </a:prstGeom>
          <a:noFill/>
          <a:ln>
            <a:noFill/>
          </a:ln>
        </p:spPr>
      </p:pic>
      <p:sp>
        <p:nvSpPr>
          <p:cNvPr id="231" name="Google Shape;231;p25"/>
          <p:cNvSpPr txBox="1"/>
          <p:nvPr/>
        </p:nvSpPr>
        <p:spPr>
          <a:xfrm>
            <a:off x="3590300" y="4712275"/>
            <a:ext cx="1222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Roboto"/>
                <a:ea typeface="Roboto"/>
                <a:cs typeface="Roboto"/>
                <a:sym typeface="Roboto"/>
              </a:rPr>
              <a:t>Image Source:</a:t>
            </a:r>
            <a:endParaRPr sz="800">
              <a:latin typeface="Roboto"/>
              <a:ea typeface="Roboto"/>
              <a:cs typeface="Roboto"/>
              <a:sym typeface="Roboto"/>
            </a:endParaRPr>
          </a:p>
          <a:p>
            <a:pPr marL="0" lvl="0" indent="0" algn="l" rtl="0">
              <a:spcBef>
                <a:spcPts val="0"/>
              </a:spcBef>
              <a:spcAft>
                <a:spcPts val="0"/>
              </a:spcAft>
              <a:buNone/>
            </a:pPr>
            <a:r>
              <a:rPr lang="en" sz="800" u="sng">
                <a:solidFill>
                  <a:schemeClr val="hlink"/>
                </a:solidFill>
                <a:latin typeface="Roboto"/>
                <a:ea typeface="Roboto"/>
                <a:cs typeface="Roboto"/>
                <a:sym typeface="Roboto"/>
                <a:hlinkClick r:id="rId4"/>
              </a:rPr>
              <a:t>GoodData</a:t>
            </a:r>
            <a:endParaRPr sz="8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trategic Analysis: Business Environment Infographics by Slidesgo">
  <a:themeElements>
    <a:clrScheme name="Simple Light">
      <a:dk1>
        <a:srgbClr val="000000"/>
      </a:dk1>
      <a:lt1>
        <a:srgbClr val="FFFFFF"/>
      </a:lt1>
      <a:dk2>
        <a:srgbClr val="666666"/>
      </a:dk2>
      <a:lt2>
        <a:srgbClr val="D9D9D9"/>
      </a:lt2>
      <a:accent1>
        <a:srgbClr val="E8B5BB"/>
      </a:accent1>
      <a:accent2>
        <a:srgbClr val="C79DA9"/>
      </a:accent2>
      <a:accent3>
        <a:srgbClr val="A68596"/>
      </a:accent3>
      <a:accent4>
        <a:srgbClr val="846E84"/>
      </a:accent4>
      <a:accent5>
        <a:srgbClr val="635671"/>
      </a:accent5>
      <a:accent6>
        <a:srgbClr val="423E5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1766</Words>
  <Application>Microsoft Macintosh PowerPoint</Application>
  <PresentationFormat>On-screen Show (16:9)</PresentationFormat>
  <Paragraphs>301</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Fira Sans Extra Condensed</vt:lpstr>
      <vt:lpstr>Roboto</vt:lpstr>
      <vt:lpstr>Roboto Thin</vt:lpstr>
      <vt:lpstr>Roboto Medium</vt:lpstr>
      <vt:lpstr>Strategic Analysis: Business Environment Infographics by Slidesgo</vt:lpstr>
      <vt:lpstr>Table of Contents</vt:lpstr>
      <vt:lpstr>Business Goals</vt:lpstr>
      <vt:lpstr>Problems &amp; Solutions</vt:lpstr>
      <vt:lpstr>PowerPoint Presentation</vt:lpstr>
      <vt:lpstr>Data Preprocessing &amp;  Feature Engineering</vt:lpstr>
      <vt:lpstr>PowerPoint Presentation</vt:lpstr>
      <vt:lpstr>PowerPoint Presentation</vt:lpstr>
      <vt:lpstr>Topic Modeling</vt:lpstr>
      <vt:lpstr>Modeling &amp; Performance Evaluation</vt:lpstr>
      <vt:lpstr>Model Exploration &amp; Architecture</vt:lpstr>
      <vt:lpstr>Model Exploration - Bert</vt:lpstr>
      <vt:lpstr>Model Performance</vt:lpstr>
      <vt:lpstr>Business Recommendations</vt:lpstr>
      <vt:lpstr>Model Implementation Overview</vt:lpstr>
      <vt:lpstr>Implementation Roadmap</vt:lpstr>
      <vt:lpstr>Return on Investment</vt:lpstr>
      <vt:lpstr>Return on Investment</vt:lpstr>
      <vt:lpstr>Conclusion</vt:lpstr>
      <vt:lpstr>Conclusion</vt:lpstr>
      <vt:lpstr>Future Improvement</vt:lpstr>
      <vt:lpstr>Future Improvement</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 of Contents</dc:title>
  <cp:lastModifiedBy>LinChiayi</cp:lastModifiedBy>
  <cp:revision>1</cp:revision>
  <dcterms:modified xsi:type="dcterms:W3CDTF">2023-05-09T02:28:57Z</dcterms:modified>
</cp:coreProperties>
</file>